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56" r:id="rId3"/>
    <p:sldId id="271" r:id="rId4"/>
    <p:sldId id="269" r:id="rId5"/>
    <p:sldId id="258" r:id="rId6"/>
    <p:sldId id="259" r:id="rId7"/>
    <p:sldId id="260" r:id="rId8"/>
    <p:sldId id="261" r:id="rId9"/>
    <p:sldId id="262" r:id="rId10"/>
    <p:sldId id="263" r:id="rId11"/>
    <p:sldId id="272" r:id="rId12"/>
    <p:sldId id="264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93" r:id="rId21"/>
    <p:sldId id="284" r:id="rId22"/>
    <p:sldId id="283" r:id="rId23"/>
    <p:sldId id="285" r:id="rId24"/>
    <p:sldId id="286" r:id="rId25"/>
    <p:sldId id="288" r:id="rId26"/>
    <p:sldId id="298" r:id="rId27"/>
    <p:sldId id="296" r:id="rId28"/>
    <p:sldId id="297" r:id="rId29"/>
    <p:sldId id="289" r:id="rId30"/>
    <p:sldId id="291" r:id="rId31"/>
    <p:sldId id="290" r:id="rId32"/>
    <p:sldId id="292" r:id="rId33"/>
    <p:sldId id="294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3E495-94BB-4564-9CC3-32FE009D01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B87B29-08C1-4950-82DB-EDB7A8B1E2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41D2BC-1EEA-427A-B9E2-4E83BB19C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D9DF-2789-419C-AE31-38BD07B5EAEA}" type="datetimeFigureOut">
              <a:rPr lang="en-US" smtClean="0"/>
              <a:t>2021-10-30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89843C-C668-46BF-9AE2-BEC623A16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A8082-ED9C-4240-B837-B4DCCE435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D686-EBBF-45BD-9F34-8C822B8AE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6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CC6ED-AD2B-4DC5-9C94-4ACA69049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A2199-3EC0-49D6-9038-4C86D76D50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A56F1-33BC-42AC-A402-FB4DF66C6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D9DF-2789-419C-AE31-38BD07B5EAEA}" type="datetimeFigureOut">
              <a:rPr lang="en-US" smtClean="0"/>
              <a:t>2021-10-30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21704-C84F-45C3-A644-A447F41E4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612877-3A4B-42D0-82F7-4D40EDB38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D686-EBBF-45BD-9F34-8C822B8AE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393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C56DB7-2A24-4318-8257-721DCA8583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98D1A3-CB5F-472E-8C78-D34B20F986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887DD-8650-4671-9E83-01B3E67C7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D9DF-2789-419C-AE31-38BD07B5EAEA}" type="datetimeFigureOut">
              <a:rPr lang="en-US" smtClean="0"/>
              <a:t>2021-10-30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D0C361-3B58-43EF-8AD2-A40E28EFC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A7552-5651-4A26-B228-AF3E86D28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D686-EBBF-45BD-9F34-8C822B8AE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05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FC371-1750-4C58-80D5-D6288978B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959C1-562B-4FE8-B3A3-B502631E1C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CEB11-0231-4DE2-9C25-61D9F1251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D9DF-2789-419C-AE31-38BD07B5EAEA}" type="datetimeFigureOut">
              <a:rPr lang="en-US" smtClean="0"/>
              <a:t>2021-10-30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2C73B-1672-445F-8D8B-0B8CC5A43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020E4-8F8D-4737-B537-CC60148FC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D686-EBBF-45BD-9F34-8C822B8AE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091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09B94-1211-4307-9698-31FCBF501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37CD0A-6258-457A-A7E0-8FBAEF0B77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9BF2E-7192-45F7-867D-B55A3E0D0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D9DF-2789-419C-AE31-38BD07B5EAEA}" type="datetimeFigureOut">
              <a:rPr lang="en-US" smtClean="0"/>
              <a:t>2021-10-30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095D8-89C0-4FA0-BC37-8DBFECC3E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6BE8C-8820-4881-9DD4-979120E25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D686-EBBF-45BD-9F34-8C822B8AE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07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9566D-6074-452D-A2F6-575019846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C0D54-AD6B-42D2-9CA8-22580EBFCC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BF5A8B-A873-4DD3-8111-8B3E192076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BE8384-9936-48D6-9F0E-23A9F9CBF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D9DF-2789-419C-AE31-38BD07B5EAEA}" type="datetimeFigureOut">
              <a:rPr lang="en-US" smtClean="0"/>
              <a:t>2021-10-30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6CB8B2-DDC9-453F-8255-C6173915B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247535-BF88-45EB-915E-ADF437024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D686-EBBF-45BD-9F34-8C822B8AE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39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27E91-72C4-4844-84C3-7C9FA836E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484E3E-3CDD-4E4D-B288-7450B6511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232447-37CD-4C3C-983A-0128111A7D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E9E34F-54DD-487B-89AC-5C6BF43959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019708-3DD0-4E75-AAE1-B388517E64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8F6784-C2FC-49A8-B556-BF4C9FB15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D9DF-2789-419C-AE31-38BD07B5EAEA}" type="datetimeFigureOut">
              <a:rPr lang="en-US" smtClean="0"/>
              <a:t>2021-10-30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1E1FB1-869D-4818-AFBB-468AB8BE5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26BFF7-BDF2-4082-BEC4-B58EB431B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D686-EBBF-45BD-9F34-8C822B8AE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1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C3932-26ED-46AF-84E5-0DB9770B0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335208-F0C9-4219-9810-58E23A1D7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D9DF-2789-419C-AE31-38BD07B5EAEA}" type="datetimeFigureOut">
              <a:rPr lang="en-US" smtClean="0"/>
              <a:t>2021-10-30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0F7E76-ECA2-4CA7-A451-110CD9FD4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E6E2F2-E81B-4195-A83C-BD90570DE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D686-EBBF-45BD-9F34-8C822B8AE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32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9F2F19-9160-4486-A69E-17FA36061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D9DF-2789-419C-AE31-38BD07B5EAEA}" type="datetimeFigureOut">
              <a:rPr lang="en-US" smtClean="0"/>
              <a:t>2021-10-30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3EA48B-8497-496D-96FC-448F95EE8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573EB7-E3A8-4F3B-819B-2EFD16ECD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D686-EBBF-45BD-9F34-8C822B8AE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302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59424-5CDF-4747-B030-13C493186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1BFDD-8545-4C9F-B009-1F1627706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87BBDE-ED0E-4158-BD8B-B45236FF39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15CF76-D3CC-4AA9-B0BD-F88DB68C2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D9DF-2789-419C-AE31-38BD07B5EAEA}" type="datetimeFigureOut">
              <a:rPr lang="en-US" smtClean="0"/>
              <a:t>2021-10-30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FC97CF-1B91-4373-9A52-9035695C3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A18737-1D0E-4C3B-AC0A-87FA80AEE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D686-EBBF-45BD-9F34-8C822B8AE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909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647E4-EBC1-4BF5-9D59-D60961C9F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2FD5BB-83E5-4BCF-A497-3133073153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7F60CE-FFEE-45CB-BEE0-498FC8B7B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7AE8A1-4482-4DF1-BADE-EC28427AE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DD9DF-2789-419C-AE31-38BD07B5EAEA}" type="datetimeFigureOut">
              <a:rPr lang="en-US" smtClean="0"/>
              <a:t>2021-10-30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59C941-099A-4737-A941-A29540E4F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F851CD-6A75-4BEC-8B69-E17CA82E2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9D686-EBBF-45BD-9F34-8C822B8AE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33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226BC1-6645-4C80-81D1-0BF6870E2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5F7DDE-D382-41FE-8126-C2EFA4EE4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7B29F-5383-46C0-8F11-9396E0E9D8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DD9DF-2789-419C-AE31-38BD07B5EAEA}" type="datetimeFigureOut">
              <a:rPr lang="en-US" smtClean="0"/>
              <a:t>2021-10-30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78C28-30EF-4867-8575-1E5745B952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918D7-BBD5-4D5D-8E6B-14C044098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9D686-EBBF-45BD-9F34-8C822B8AED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20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5167311"/>
          </a:xfrm>
        </p:spPr>
        <p:txBody>
          <a:bodyPr/>
          <a:lstStyle/>
          <a:p>
            <a:pPr marL="0" indent="0" algn="ctr">
              <a:buNone/>
            </a:pPr>
            <a:endParaRPr lang="en-US" sz="6000" dirty="0" smtClean="0">
              <a:solidFill>
                <a:srgbClr val="002060"/>
              </a:solidFill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r>
              <a:rPr lang="en-US" sz="6000" dirty="0" smtClean="0">
                <a:solidFill>
                  <a:srgbClr val="002060"/>
                </a:solidFill>
                <a:latin typeface="Algerian" panose="04020705040A02060702" pitchFamily="82" charset="0"/>
              </a:rPr>
              <a:t>Medical embryology</a:t>
            </a:r>
          </a:p>
          <a:p>
            <a:pPr marL="0" indent="0" algn="ctr">
              <a:buNone/>
            </a:pPr>
            <a:endParaRPr lang="en-US" sz="6000" dirty="0">
              <a:solidFill>
                <a:srgbClr val="002060"/>
              </a:solidFill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r>
              <a:rPr lang="en-US" sz="2400" dirty="0" err="1" smtClean="0">
                <a:solidFill>
                  <a:srgbClr val="002060"/>
                </a:solidFill>
                <a:latin typeface="Algerian" panose="04020705040A02060702" pitchFamily="82" charset="0"/>
              </a:rPr>
              <a:t>Basrah</a:t>
            </a:r>
            <a:r>
              <a:rPr lang="en-US" sz="2400" dirty="0" smtClean="0">
                <a:solidFill>
                  <a:srgbClr val="002060"/>
                </a:solidFill>
                <a:latin typeface="Algerian" panose="04020705040A02060702" pitchFamily="82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lgerian" panose="04020705040A02060702" pitchFamily="82" charset="0"/>
              </a:rPr>
              <a:t>university/ college of medicine</a:t>
            </a:r>
          </a:p>
          <a:p>
            <a:pPr marL="0" indent="0" algn="ctr">
              <a:buNone/>
            </a:pPr>
            <a:r>
              <a:rPr lang="en-US" sz="2400" dirty="0">
                <a:solidFill>
                  <a:srgbClr val="002060"/>
                </a:solidFill>
                <a:latin typeface="Algerian" panose="04020705040A02060702" pitchFamily="82" charset="0"/>
              </a:rPr>
              <a:t>Department of human anatomy </a:t>
            </a:r>
          </a:p>
          <a:p>
            <a:pPr marL="0" indent="0" algn="ctr">
              <a:buNone/>
            </a:pPr>
            <a:endParaRPr lang="en-US" sz="2400" dirty="0">
              <a:solidFill>
                <a:srgbClr val="002060"/>
              </a:solidFill>
              <a:latin typeface="Algerian" panose="04020705040A02060702" pitchFamily="82" charset="0"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002060"/>
                </a:solidFill>
                <a:latin typeface="Algerian" panose="04020705040A02060702" pitchFamily="82" charset="0"/>
              </a:rPr>
              <a:t>DR</a:t>
            </a:r>
            <a:r>
              <a:rPr lang="en-US" sz="2400" dirty="0" smtClean="0">
                <a:solidFill>
                  <a:srgbClr val="002060"/>
                </a:solidFill>
                <a:latin typeface="Algerian" panose="04020705040A02060702" pitchFamily="82" charset="0"/>
              </a:rPr>
              <a:t>. SAMER </a:t>
            </a:r>
            <a:r>
              <a:rPr lang="en-US" sz="2400" dirty="0" err="1" smtClean="0">
                <a:solidFill>
                  <a:srgbClr val="002060"/>
                </a:solidFill>
                <a:latin typeface="Algerian" panose="04020705040A02060702" pitchFamily="82" charset="0"/>
              </a:rPr>
              <a:t>AlNUSSAIRI</a:t>
            </a:r>
            <a:endParaRPr lang="en-US" sz="2400" dirty="0">
              <a:solidFill>
                <a:srgbClr val="002060"/>
              </a:solidFill>
              <a:latin typeface="Algerian" panose="04020705040A02060702" pitchFamily="82" charset="0"/>
            </a:endParaRPr>
          </a:p>
          <a:p>
            <a:pPr algn="ctr"/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74434" cy="1690688"/>
          </a:xfrm>
          <a:prstGeom prst="rect">
            <a:avLst/>
          </a:prstGeom>
          <a:solidFill>
            <a:srgbClr val="0066FF"/>
          </a:solidFill>
          <a:ln>
            <a:solidFill>
              <a:srgbClr val="0066CC"/>
            </a:solidFill>
          </a:ln>
        </p:spPr>
      </p:pic>
    </p:spTree>
    <p:extLst>
      <p:ext uri="{BB962C8B-B14F-4D97-AF65-F5344CB8AC3E}">
        <p14:creationId xmlns:p14="http://schemas.microsoft.com/office/powerpoint/2010/main" val="83034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47E0F6B-B82E-4E25-AAE0-F930D1FCC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113" y="742724"/>
            <a:ext cx="5805716" cy="6115276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latin typeface="Comic Sans MS" panose="030F0702030302020204" pitchFamily="66" charset="0"/>
              </a:rPr>
              <a:t>.</a:t>
            </a:r>
            <a:r>
              <a:rPr lang="en-US" altLang="en-US" sz="3600" dirty="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E9CC6E-6CB8-43F8-BD46-55E844A0F151}"/>
              </a:ext>
            </a:extLst>
          </p:cNvPr>
          <p:cNvSpPr txBox="1"/>
          <p:nvPr/>
        </p:nvSpPr>
        <p:spPr>
          <a:xfrm>
            <a:off x="0" y="-58057"/>
            <a:ext cx="12192000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ym typeface="Wingdings 2" panose="05020102010507070707" pitchFamily="18" charset="2"/>
              </a:rPr>
              <a:t></a:t>
            </a:r>
            <a:r>
              <a:rPr lang="en-US" sz="3600" dirty="0"/>
              <a:t>	</a:t>
            </a:r>
            <a:r>
              <a:rPr lang="en-US" sz="4400" dirty="0">
                <a:solidFill>
                  <a:srgbClr val="FF0000"/>
                </a:solidFill>
                <a:latin typeface="Algerian" panose="04020705040A02060702" pitchFamily="82" charset="0"/>
              </a:rPr>
              <a:t>Telophase</a:t>
            </a:r>
            <a:endParaRPr lang="en-US" sz="4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3ABF75-7660-46DA-868D-A51AC78A1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695" y="-100506"/>
            <a:ext cx="1219305" cy="13586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B25B784-D7A3-4BC1-B68B-D34F95108608}"/>
              </a:ext>
            </a:extLst>
          </p:cNvPr>
          <p:cNvSpPr/>
          <p:nvPr/>
        </p:nvSpPr>
        <p:spPr>
          <a:xfrm>
            <a:off x="484186" y="3855797"/>
            <a:ext cx="49586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r-IN" altLang="en-US" dirty="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…</a:t>
            </a:r>
            <a:endParaRPr lang="en-US" altLang="en-US" dirty="0">
              <a:latin typeface="Comic Sans MS" panose="030F0702030302020204" pitchFamily="66" charset="0"/>
              <a:ea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BD66D1-ECEB-4245-A649-21C95A8E6006}"/>
              </a:ext>
            </a:extLst>
          </p:cNvPr>
          <p:cNvSpPr/>
          <p:nvPr/>
        </p:nvSpPr>
        <p:spPr>
          <a:xfrm>
            <a:off x="116113" y="740027"/>
            <a:ext cx="589540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Comic Sans MS" panose="030F0702030302020204" pitchFamily="66" charset="0"/>
              </a:rPr>
              <a:t>Nuclear envelope reforms around the chromosomes and uncoil.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omic Sans MS" panose="030F0702030302020204" pitchFamily="66" charset="0"/>
              </a:rPr>
              <a:t>Cytoplasm divides to form two daughter </a:t>
            </a:r>
            <a:r>
              <a:rPr lang="en-US" sz="2400" dirty="0" smtClean="0">
                <a:latin typeface="Comic Sans MS" panose="030F0702030302020204" pitchFamily="66" charset="0"/>
              </a:rPr>
              <a:t>cells.</a:t>
            </a:r>
            <a:endParaRPr lang="en-US" sz="24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2400" dirty="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last phase splits the cell into </a:t>
            </a:r>
            <a:r>
              <a:rPr lang="en-US" altLang="en-US" sz="2400" dirty="0" smtClean="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two cells called daughter cells.</a:t>
            </a:r>
          </a:p>
          <a:p>
            <a:pPr>
              <a:lnSpc>
                <a:spcPct val="150000"/>
              </a:lnSpc>
            </a:pPr>
            <a:r>
              <a:rPr lang="en-US" altLang="en-US" sz="2400" dirty="0" smtClean="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Cytokinesis</a:t>
            </a:r>
          </a:p>
          <a:p>
            <a:pPr>
              <a:lnSpc>
                <a:spcPct val="150000"/>
              </a:lnSpc>
            </a:pPr>
            <a:r>
              <a:rPr lang="en-US" altLang="en-US" sz="2400" dirty="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- </a:t>
            </a:r>
            <a:r>
              <a:rPr lang="en-US" altLang="en-US" sz="2400" dirty="0" err="1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Cyto</a:t>
            </a:r>
            <a:r>
              <a:rPr lang="en-US" altLang="en-US" sz="2400" dirty="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=Cytoplasm</a:t>
            </a:r>
          </a:p>
          <a:p>
            <a:pPr>
              <a:lnSpc>
                <a:spcPct val="150000"/>
              </a:lnSpc>
            </a:pPr>
            <a:r>
              <a:rPr lang="en-US" altLang="en-US" sz="2400" dirty="0">
                <a:latin typeface="Comic Sans MS" panose="030F0702030302020204" pitchFamily="66" charset="0"/>
                <a:ea typeface="Comic Sans MS" panose="030F0702030302020204" pitchFamily="66" charset="0"/>
                <a:cs typeface="Comic Sans MS" panose="030F0702030302020204" pitchFamily="66" charset="0"/>
              </a:rPr>
              <a:t>- Kinesis=Split</a:t>
            </a:r>
          </a:p>
          <a:p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EA80C1-97C3-4863-8864-4544CCA26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902" y="1037112"/>
            <a:ext cx="5160508" cy="482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2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E9CC6E-6CB8-43F8-BD46-55E844A0F151}"/>
              </a:ext>
            </a:extLst>
          </p:cNvPr>
          <p:cNvSpPr txBox="1"/>
          <p:nvPr/>
        </p:nvSpPr>
        <p:spPr>
          <a:xfrm>
            <a:off x="0" y="0"/>
            <a:ext cx="12192000" cy="7017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812800" indent="-812800" algn="ctr">
              <a:lnSpc>
                <a:spcPct val="90000"/>
              </a:lnSpc>
            </a:pPr>
            <a:r>
              <a:rPr lang="en-US" sz="4400" b="1" dirty="0">
                <a:solidFill>
                  <a:srgbClr val="FF0000"/>
                </a:solidFill>
                <a:latin typeface="Algerian" panose="04020705040A02060702" pitchFamily="82" charset="0"/>
                <a:ea typeface="Times New Roman" panose="02020603050405020304" pitchFamily="18" charset="0"/>
              </a:rPr>
              <a:t>Meiosis</a:t>
            </a:r>
            <a:endParaRPr lang="en-US" altLang="en-US" sz="44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9F85C1-A6D0-4637-BED4-D2855E689AF4}"/>
              </a:ext>
            </a:extLst>
          </p:cNvPr>
          <p:cNvSpPr/>
          <p:nvPr/>
        </p:nvSpPr>
        <p:spPr>
          <a:xfrm>
            <a:off x="1" y="456685"/>
            <a:ext cx="1219199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altLang="en-US" sz="2400" dirty="0" smtClean="0">
              <a:solidFill>
                <a:schemeClr val="hlink"/>
              </a:solidFill>
            </a:endParaRPr>
          </a:p>
          <a:p>
            <a:pPr>
              <a:lnSpc>
                <a:spcPct val="150000"/>
              </a:lnSpc>
            </a:pPr>
            <a:r>
              <a:rPr lang="en-GB" altLang="en-US" sz="2400" dirty="0" smtClean="0">
                <a:solidFill>
                  <a:schemeClr val="hlink"/>
                </a:solidFill>
              </a:rPr>
              <a:t>Diploid </a:t>
            </a:r>
            <a:r>
              <a:rPr lang="en-GB" altLang="en-US" sz="2400" dirty="0"/>
              <a:t>cells undergo meiosis to form haploid </a:t>
            </a:r>
            <a:r>
              <a:rPr lang="en-GB" altLang="en-US" sz="2400" dirty="0" smtClean="0"/>
              <a:t>cells. </a:t>
            </a:r>
            <a:endParaRPr lang="ar-IQ" altLang="en-US" sz="2400" dirty="0"/>
          </a:p>
          <a:p>
            <a:pPr>
              <a:lnSpc>
                <a:spcPct val="150000"/>
              </a:lnSpc>
            </a:pPr>
            <a:r>
              <a:rPr lang="en-GB" altLang="en-US" sz="2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</a:t>
            </a:r>
            <a:r>
              <a:rPr lang="en-GB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Meiosis I </a:t>
            </a:r>
            <a:r>
              <a:rPr lang="en-GB" altLang="en-US" sz="2400" dirty="0">
                <a:latin typeface="Comic Sans MS" panose="030F0702030302020204" pitchFamily="66" charset="0"/>
              </a:rPr>
              <a:t>(Reduction) </a:t>
            </a:r>
          </a:p>
          <a:p>
            <a:pPr>
              <a:lnSpc>
                <a:spcPct val="150000"/>
              </a:lnSpc>
            </a:pPr>
            <a:r>
              <a:rPr lang="en-GB" altLang="en-US" sz="2400" dirty="0">
                <a:latin typeface="Comic Sans MS" panose="030F0702030302020204" pitchFamily="66" charset="0"/>
              </a:rPr>
              <a:t>reduces the </a:t>
            </a:r>
            <a:r>
              <a:rPr lang="en-GB" altLang="en-US" sz="2400" dirty="0" err="1" smtClean="0">
                <a:latin typeface="Comic Sans MS" panose="030F0702030302020204" pitchFamily="66" charset="0"/>
              </a:rPr>
              <a:t>diploidy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 </a:t>
            </a:r>
            <a:r>
              <a:rPr lang="en-GB" altLang="en-US" sz="2400" dirty="0">
                <a:latin typeface="Comic Sans MS" panose="030F0702030302020204" pitchFamily="66" charset="0"/>
              </a:rPr>
              <a:t>level from 2n to n (reduction) </a:t>
            </a:r>
          </a:p>
          <a:p>
            <a:pPr>
              <a:lnSpc>
                <a:spcPct val="150000"/>
              </a:lnSpc>
            </a:pPr>
            <a:r>
              <a:rPr lang="en-GB" altLang="en-US" sz="2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 </a:t>
            </a:r>
            <a:r>
              <a:rPr lang="en-GB" alt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Meiosis II </a:t>
            </a:r>
            <a:r>
              <a:rPr lang="en-GB" altLang="en-US" sz="2400" dirty="0">
                <a:latin typeface="Comic Sans MS" panose="030F0702030302020204" pitchFamily="66" charset="0"/>
              </a:rPr>
              <a:t>divides the remaining set of chromosomes in a mitosis-like process (division).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108CDC-350E-4820-89CC-BAA326AA6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27105"/>
            <a:ext cx="12192000" cy="323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7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E9CC6E-6CB8-43F8-BD46-55E844A0F151}"/>
              </a:ext>
            </a:extLst>
          </p:cNvPr>
          <p:cNvSpPr txBox="1"/>
          <p:nvPr/>
        </p:nvSpPr>
        <p:spPr>
          <a:xfrm>
            <a:off x="0" y="-58057"/>
            <a:ext cx="12192000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Algerian" panose="04020705040A02060702" pitchFamily="82" charset="0"/>
                <a:ea typeface="Times New Roman" panose="02020603050405020304" pitchFamily="18" charset="0"/>
              </a:rPr>
              <a:t>Meiosis</a:t>
            </a:r>
            <a:endParaRPr lang="en-US" sz="3600" b="1" dirty="0">
              <a:solidFill>
                <a:srgbClr val="FF0000"/>
              </a:solidFill>
              <a:latin typeface="Algerian" panose="04020705040A02060702" pitchFamily="82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E19E5D-CE40-48A2-9B74-00C660FFDD2A}"/>
              </a:ext>
            </a:extLst>
          </p:cNvPr>
          <p:cNvSpPr/>
          <p:nvPr/>
        </p:nvSpPr>
        <p:spPr>
          <a:xfrm>
            <a:off x="143691" y="953588"/>
            <a:ext cx="493758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2400" dirty="0">
                <a:latin typeface="Comic Sans MS" panose="030F0702030302020204" pitchFamily="66" charset="0"/>
              </a:rPr>
              <a:t>The end result is the production of cells containing half the amount of chromosomes (23).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en-US" sz="2400" dirty="0">
                <a:latin typeface="Comic Sans MS" panose="030F0702030302020204" pitchFamily="66" charset="0"/>
              </a:rPr>
              <a:t>During this process there is an exchange of genetic material therefore the daughter cells are not genetically identical</a:t>
            </a:r>
            <a:r>
              <a:rPr lang="en-US" sz="2400" dirty="0" smtClean="0">
                <a:latin typeface="Comic Sans MS" panose="030F0702030302020204" pitchFamily="66" charset="0"/>
              </a:rPr>
              <a:t>.</a:t>
            </a:r>
            <a:r>
              <a:rPr lang="en-US" sz="3200" b="1" dirty="0" smtClean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endParaRPr lang="en-US" sz="2400" b="1" dirty="0"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1932940-8BAD-434C-8D80-E075CFBA7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272" y="953588"/>
            <a:ext cx="6832054" cy="573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92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E9CC6E-6CB8-43F8-BD46-55E844A0F151}"/>
              </a:ext>
            </a:extLst>
          </p:cNvPr>
          <p:cNvSpPr txBox="1"/>
          <p:nvPr/>
        </p:nvSpPr>
        <p:spPr>
          <a:xfrm>
            <a:off x="0" y="-72572"/>
            <a:ext cx="121920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endParaRPr lang="en-US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DBEF8B2-D4C6-43D8-A314-EF81FD2A529E}"/>
              </a:ext>
            </a:extLst>
          </p:cNvPr>
          <p:cNvSpPr txBox="1">
            <a:spLocks noChangeArrowheads="1"/>
          </p:cNvSpPr>
          <p:nvPr/>
        </p:nvSpPr>
        <p:spPr>
          <a:xfrm>
            <a:off x="177799" y="950686"/>
            <a:ext cx="12192000" cy="1124858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defRPr/>
            </a:pPr>
            <a:r>
              <a:rPr lang="en-US" sz="51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ＭＳ Ｐゴシック" panose="020B0600070205080204" pitchFamily="34" charset="-128"/>
              </a:rPr>
              <a:t>Sex cells </a:t>
            </a:r>
            <a:r>
              <a:rPr lang="en-US" sz="51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divide to produce </a:t>
            </a:r>
            <a:r>
              <a:rPr lang="en-US" sz="51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ＭＳ Ｐゴシック" panose="020B0600070205080204" pitchFamily="34" charset="-128"/>
              </a:rPr>
              <a:t>gametes</a:t>
            </a:r>
            <a:r>
              <a:rPr lang="en-US" sz="51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</a:t>
            </a:r>
            <a:r>
              <a:rPr lang="en-US" sz="51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ＭＳ Ｐゴシック" panose="020B0600070205080204" pitchFamily="34" charset="-128"/>
              </a:rPr>
              <a:t>(sperm or egg)</a:t>
            </a:r>
            <a:r>
              <a:rPr lang="en-US" sz="51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.</a:t>
            </a:r>
          </a:p>
          <a:p>
            <a:pPr algn="l">
              <a:lnSpc>
                <a:spcPct val="100000"/>
              </a:lnSpc>
              <a:defRPr/>
            </a:pPr>
            <a:r>
              <a:rPr lang="en-US" sz="51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ＭＳ Ｐゴシック" panose="020B0600070205080204" pitchFamily="34" charset="-128"/>
              </a:rPr>
              <a:t>Gametes</a:t>
            </a:r>
            <a:r>
              <a:rPr lang="en-US" sz="51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have </a:t>
            </a:r>
            <a:r>
              <a:rPr lang="en-US" sz="51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ＭＳ Ｐゴシック" panose="020B0600070205080204" pitchFamily="34" charset="-128"/>
              </a:rPr>
              <a:t>half</a:t>
            </a:r>
            <a:r>
              <a:rPr lang="en-US" sz="51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the of </a:t>
            </a:r>
            <a:r>
              <a:rPr lang="en-US" sz="51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ＭＳ Ｐゴシック" panose="020B0600070205080204" pitchFamily="34" charset="-128"/>
              </a:rPr>
              <a:t>chromosomes</a:t>
            </a:r>
            <a:r>
              <a:rPr lang="en-US" sz="51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.</a:t>
            </a:r>
          </a:p>
          <a:p>
            <a:pPr algn="l">
              <a:lnSpc>
                <a:spcPct val="100000"/>
              </a:lnSpc>
              <a:defRPr/>
            </a:pPr>
            <a:r>
              <a:rPr lang="en-US" sz="51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ＭＳ Ｐゴシック" panose="020B0600070205080204" pitchFamily="34" charset="-128"/>
              </a:rPr>
              <a:t>Occurs only in gonads (testes or ovaries).</a:t>
            </a:r>
            <a:endParaRPr lang="en-US" sz="5100" dirty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 algn="l">
              <a:lnSpc>
                <a:spcPct val="100000"/>
              </a:lnSpc>
              <a:buFontTx/>
              <a:buNone/>
              <a:defRPr/>
            </a:pPr>
            <a:endParaRPr lang="en-US" sz="3800" dirty="0">
              <a:effectLst>
                <a:outerShdw blurRad="38100" dist="38100" dir="2700000" algn="tl">
                  <a:srgbClr val="000000"/>
                </a:outerShdw>
              </a:effectLst>
              <a:ea typeface="ＭＳ Ｐゴシック" panose="020B0600070205080204" pitchFamily="34" charset="-128"/>
            </a:endParaRPr>
          </a:p>
          <a:p>
            <a:pPr algn="l">
              <a:lnSpc>
                <a:spcPct val="100000"/>
              </a:lnSpc>
              <a:buFontTx/>
              <a:buNone/>
              <a:defRPr/>
            </a:pPr>
            <a:endParaRPr lang="en-US" sz="800" dirty="0">
              <a:effectLst>
                <a:outerShdw blurRad="38100" dist="38100" dir="2700000" algn="tl">
                  <a:srgbClr val="000000"/>
                </a:outerShdw>
              </a:effectLst>
              <a:ea typeface="ＭＳ Ｐゴシック" panose="020B0600070205080204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36E33A-3F58-4430-9F06-279F3E70C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646" y="2604131"/>
            <a:ext cx="2005758" cy="36152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6C92E9-8F22-490A-A49E-C261A9C96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012" y="2452472"/>
            <a:ext cx="2926334" cy="41950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0C2422-E5AB-4274-A149-7AB249CB3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6344" y="1448838"/>
            <a:ext cx="4816257" cy="508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4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E9CC6E-6CB8-43F8-BD46-55E844A0F151}"/>
              </a:ext>
            </a:extLst>
          </p:cNvPr>
          <p:cNvSpPr txBox="1"/>
          <p:nvPr/>
        </p:nvSpPr>
        <p:spPr>
          <a:xfrm>
            <a:off x="0" y="-58057"/>
            <a:ext cx="121920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lgerian" panose="04020705040A02060702" pitchFamily="82" charset="0"/>
                <a:ea typeface="Times New Roman" panose="02020603050405020304" pitchFamily="18" charset="0"/>
              </a:rPr>
              <a:t>Meiosis: Interphase 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140752-0641-469D-A44D-BA2B886B41B4}"/>
              </a:ext>
            </a:extLst>
          </p:cNvPr>
          <p:cNvSpPr/>
          <p:nvPr/>
        </p:nvSpPr>
        <p:spPr>
          <a:xfrm>
            <a:off x="290286" y="729681"/>
            <a:ext cx="539931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Similar to </a:t>
            </a:r>
            <a:r>
              <a:rPr lang="en-US" sz="2800" b="1" dirty="0">
                <a:solidFill>
                  <a:srgbClr val="9234D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ＭＳ Ｐゴシック" panose="020B0600070205080204" pitchFamily="34" charset="-128"/>
              </a:rPr>
              <a:t>mitosis</a:t>
            </a:r>
            <a:r>
              <a:rPr lang="en-US" sz="28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interphase.</a:t>
            </a:r>
          </a:p>
          <a:p>
            <a:pPr>
              <a:defRPr/>
            </a:pP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ＭＳ Ｐゴシック" panose="020B0600070205080204" pitchFamily="34" charset="-128"/>
              </a:rPr>
              <a:t>Chromosomes</a:t>
            </a:r>
            <a:r>
              <a:rPr lang="en-US" sz="28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replicate</a:t>
            </a:r>
          </a:p>
          <a:p>
            <a:pPr>
              <a:defRPr/>
            </a:pPr>
            <a:r>
              <a:rPr lang="en-US" sz="28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Each duplicated </a:t>
            </a: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ＭＳ Ｐゴシック" panose="020B0600070205080204" pitchFamily="34" charset="-128"/>
              </a:rPr>
              <a:t>chromosome</a:t>
            </a:r>
            <a:r>
              <a:rPr lang="en-US" sz="28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consist of two identical sister </a:t>
            </a:r>
            <a:r>
              <a:rPr lang="en-US" sz="2800" b="1" dirty="0">
                <a:solidFill>
                  <a:srgbClr val="7B00E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ＭＳ Ｐゴシック" panose="020B0600070205080204" pitchFamily="34" charset="-128"/>
              </a:rPr>
              <a:t>chromatids</a:t>
            </a:r>
            <a:r>
              <a:rPr lang="en-US" sz="28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attached at their </a:t>
            </a:r>
            <a:r>
              <a:rPr lang="en-US" sz="2800" b="1" dirty="0">
                <a:solidFill>
                  <a:srgbClr val="B5006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ＭＳ Ｐゴシック" panose="020B0600070205080204" pitchFamily="34" charset="-128"/>
              </a:rPr>
              <a:t>centromeres</a:t>
            </a:r>
            <a:r>
              <a:rPr lang="en-US" sz="28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.</a:t>
            </a:r>
          </a:p>
          <a:p>
            <a:pPr>
              <a:defRPr/>
            </a:pPr>
            <a:r>
              <a:rPr lang="en-US" sz="28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ＭＳ Ｐゴシック" panose="020B0600070205080204" pitchFamily="34" charset="-128"/>
              </a:rPr>
              <a:t>Centriole</a:t>
            </a:r>
            <a:r>
              <a:rPr lang="en-US" sz="28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pairs also replicate.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3D6D68-6B81-401F-BC72-5A8844AD7F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222" t="15449" r="13492" b="6032"/>
          <a:stretch/>
        </p:blipFill>
        <p:spPr>
          <a:xfrm>
            <a:off x="5399314" y="588274"/>
            <a:ext cx="6792686" cy="538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8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E9CC6E-6CB8-43F8-BD46-55E844A0F151}"/>
              </a:ext>
            </a:extLst>
          </p:cNvPr>
          <p:cNvSpPr txBox="1"/>
          <p:nvPr/>
        </p:nvSpPr>
        <p:spPr>
          <a:xfrm>
            <a:off x="0" y="-58057"/>
            <a:ext cx="121920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lgerian" panose="04020705040A02060702" pitchFamily="82" charset="0"/>
                <a:ea typeface="Times New Roman" panose="02020603050405020304" pitchFamily="18" charset="0"/>
              </a:rPr>
              <a:t>Meiosis1: Prophase 1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1BD9FA4-F31F-4164-A376-EFBC5F5B280D}"/>
              </a:ext>
            </a:extLst>
          </p:cNvPr>
          <p:cNvSpPr txBox="1">
            <a:spLocks noChangeArrowheads="1"/>
          </p:cNvSpPr>
          <p:nvPr/>
        </p:nvSpPr>
        <p:spPr>
          <a:xfrm>
            <a:off x="177800" y="1214845"/>
            <a:ext cx="5047344" cy="4467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defRPr/>
            </a:pPr>
            <a:r>
              <a:rPr lang="en-US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Chromosomes condense.</a:t>
            </a:r>
          </a:p>
          <a:p>
            <a:pPr algn="l">
              <a:lnSpc>
                <a:spcPct val="100000"/>
              </a:lnSpc>
              <a:defRPr/>
            </a:pPr>
            <a:r>
              <a:rPr lang="en-US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Synapsis occurs</a:t>
            </a:r>
            <a:r>
              <a:rPr lang="en-US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: homologous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ＭＳ Ｐゴシック" panose="020B0600070205080204" pitchFamily="34" charset="-128"/>
              </a:rPr>
              <a:t>(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Pair of chromosomes maternal and paternal that are similar in shape and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size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ＭＳ Ｐゴシック" panose="020B0600070205080204" pitchFamily="34" charset="-128"/>
              </a:rPr>
              <a:t>) </a:t>
            </a:r>
            <a:r>
              <a:rPr lang="en-US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chromosomes come together to form a tetrad.</a:t>
            </a:r>
          </a:p>
          <a:p>
            <a:pPr algn="l">
              <a:lnSpc>
                <a:spcPct val="100000"/>
              </a:lnSpc>
              <a:defRPr/>
            </a:pPr>
            <a:r>
              <a:rPr lang="en-US" b="1" dirty="0">
                <a:solidFill>
                  <a:srgbClr val="FF0000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Tetrad</a:t>
            </a:r>
            <a:r>
              <a:rPr lang="en-US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is two chromosomes or four </a:t>
            </a:r>
            <a:r>
              <a:rPr lang="en-US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chromatids.</a:t>
            </a:r>
            <a:endParaRPr lang="en-US" sz="2800" dirty="0">
              <a:ea typeface="ＭＳ Ｐゴシック" panose="020B0600070205080204" pitchFamily="34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5D32D8-AD62-48A2-9FB7-497E7DBD2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44" y="914400"/>
            <a:ext cx="696685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09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E9CC6E-6CB8-43F8-BD46-55E844A0F151}"/>
              </a:ext>
            </a:extLst>
          </p:cNvPr>
          <p:cNvSpPr txBox="1"/>
          <p:nvPr/>
        </p:nvSpPr>
        <p:spPr>
          <a:xfrm>
            <a:off x="0" y="-58057"/>
            <a:ext cx="12192000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lgerian" panose="04020705040A02060702" pitchFamily="82" charset="0"/>
                <a:ea typeface="Times New Roman" panose="02020603050405020304" pitchFamily="18" charset="0"/>
              </a:rPr>
              <a:t>Crossing over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D3296E-7B3F-4080-A7D8-A20D2052B6B3}"/>
              </a:ext>
            </a:extLst>
          </p:cNvPr>
          <p:cNvSpPr/>
          <p:nvPr/>
        </p:nvSpPr>
        <p:spPr>
          <a:xfrm>
            <a:off x="246743" y="656087"/>
            <a:ext cx="116985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2400" dirty="0" smtClean="0">
              <a:solidFill>
                <a:schemeClr val="accent1"/>
              </a:solidFill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en-US" sz="2400" dirty="0" smtClean="0">
                <a:solidFill>
                  <a:schemeClr val="accent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Crossing </a:t>
            </a:r>
            <a:r>
              <a:rPr lang="en-US" sz="2400" dirty="0">
                <a:solidFill>
                  <a:schemeClr val="accent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over (variation) </a:t>
            </a:r>
            <a:r>
              <a:rPr lang="en-US" sz="24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may occur between non sister </a:t>
            </a:r>
            <a:r>
              <a:rPr lang="en-US" sz="2400" dirty="0">
                <a:solidFill>
                  <a:srgbClr val="7B00E4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chromatids</a:t>
            </a:r>
            <a:r>
              <a:rPr lang="en-US" sz="24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at the </a:t>
            </a:r>
            <a:r>
              <a:rPr lang="en-US" sz="2400" dirty="0">
                <a:solidFill>
                  <a:schemeClr val="hlink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chiasmata</a:t>
            </a:r>
            <a:r>
              <a:rPr lang="en-US" sz="24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en-US" sz="2400" dirty="0">
                <a:solidFill>
                  <a:schemeClr val="accent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Crossing over</a:t>
            </a:r>
            <a:r>
              <a:rPr lang="en-US" sz="24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:  segments of non sister </a:t>
            </a:r>
            <a:r>
              <a:rPr lang="en-US" sz="2400" dirty="0">
                <a:solidFill>
                  <a:srgbClr val="7B00E4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chromatids</a:t>
            </a:r>
            <a:r>
              <a:rPr lang="en-US" sz="24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break and reattach to the other </a:t>
            </a:r>
            <a:r>
              <a:rPr lang="en-US" sz="2400" dirty="0">
                <a:solidFill>
                  <a:srgbClr val="7B00E4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chromatid</a:t>
            </a:r>
            <a:r>
              <a:rPr lang="en-US" sz="24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en-US" sz="2400" dirty="0">
                <a:solidFill>
                  <a:schemeClr val="hlink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Chiasmata (chiasma) </a:t>
            </a:r>
            <a:r>
              <a:rPr lang="en-US" sz="24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are the sites of </a:t>
            </a:r>
            <a:r>
              <a:rPr lang="en-US" sz="2400" dirty="0">
                <a:solidFill>
                  <a:schemeClr val="accent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rPr>
              <a:t>crossing over</a:t>
            </a:r>
            <a:r>
              <a:rPr lang="en-US" sz="24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070BA0-6B49-4E71-9928-F97581DD98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89" t="18285" r="2859" b="24276"/>
          <a:stretch/>
        </p:blipFill>
        <p:spPr>
          <a:xfrm>
            <a:off x="246743" y="3435531"/>
            <a:ext cx="11353073" cy="322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84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E9CC6E-6CB8-43F8-BD46-55E844A0F151}"/>
              </a:ext>
            </a:extLst>
          </p:cNvPr>
          <p:cNvSpPr txBox="1"/>
          <p:nvPr/>
        </p:nvSpPr>
        <p:spPr>
          <a:xfrm>
            <a:off x="0" y="-58057"/>
            <a:ext cx="12192000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lgerian" panose="04020705040A02060702" pitchFamily="82" charset="0"/>
                <a:ea typeface="Times New Roman" panose="02020603050405020304" pitchFamily="18" charset="0"/>
              </a:rPr>
              <a:t>Metaphase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EE9641-38AA-4AB8-B45D-D582EBC24E20}"/>
              </a:ext>
            </a:extLst>
          </p:cNvPr>
          <p:cNvSpPr/>
          <p:nvPr/>
        </p:nvSpPr>
        <p:spPr>
          <a:xfrm>
            <a:off x="406399" y="939187"/>
            <a:ext cx="11335657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Shortest phase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dirty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Chromosomes attached to spindle fibers and align on metaphase plate in the middle </a:t>
            </a:r>
            <a:endParaRPr lang="en-US" sz="2400" b="1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AA188B-0AC6-41BB-B8B5-4542CFFE9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937" y="2226536"/>
            <a:ext cx="7167517" cy="424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5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E9CC6E-6CB8-43F8-BD46-55E844A0F151}"/>
              </a:ext>
            </a:extLst>
          </p:cNvPr>
          <p:cNvSpPr txBox="1"/>
          <p:nvPr/>
        </p:nvSpPr>
        <p:spPr>
          <a:xfrm>
            <a:off x="0" y="-58057"/>
            <a:ext cx="12192000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lgerian" panose="04020705040A02060702" pitchFamily="82" charset="0"/>
                <a:ea typeface="Times New Roman" panose="02020603050405020304" pitchFamily="18" charset="0"/>
              </a:rPr>
              <a:t>Anaphase1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022CBA-57E4-4B88-A395-7798212A6EA8}"/>
              </a:ext>
            </a:extLst>
          </p:cNvPr>
          <p:cNvSpPr/>
          <p:nvPr/>
        </p:nvSpPr>
        <p:spPr>
          <a:xfrm>
            <a:off x="159656" y="935335"/>
            <a:ext cx="101019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ＭＳ Ｐゴシック" panose="020B0600070205080204" pitchFamily="34" charset="-128"/>
              </a:rPr>
              <a:t>Homologous chromosomes </a:t>
            </a:r>
            <a:r>
              <a:rPr lang="en-US" sz="2400" b="1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separate and move towards the poles.</a:t>
            </a:r>
          </a:p>
          <a:p>
            <a:pPr>
              <a:defRPr/>
            </a:pPr>
            <a:r>
              <a:rPr lang="en-US" sz="2400" b="1" dirty="0">
                <a:solidFill>
                  <a:srgbClr val="B5006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ＭＳ Ｐゴシック" panose="020B0600070205080204" pitchFamily="34" charset="-128"/>
              </a:rPr>
              <a:t>Sister chromatids </a:t>
            </a:r>
            <a:r>
              <a:rPr lang="en-US" sz="2400" b="1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remain attached at their </a:t>
            </a:r>
            <a:r>
              <a:rPr lang="en-US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ＭＳ Ｐゴシック" panose="020B0600070205080204" pitchFamily="34" charset="-128"/>
              </a:rPr>
              <a:t>centromeres</a:t>
            </a:r>
            <a:r>
              <a:rPr lang="en-US" sz="2400" b="1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05D329-EBB1-450B-B7F5-BC0D5C2E8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096" y="2119312"/>
            <a:ext cx="7778207" cy="396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6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E9CC6E-6CB8-43F8-BD46-55E844A0F151}"/>
              </a:ext>
            </a:extLst>
          </p:cNvPr>
          <p:cNvSpPr txBox="1"/>
          <p:nvPr/>
        </p:nvSpPr>
        <p:spPr>
          <a:xfrm>
            <a:off x="0" y="-58057"/>
            <a:ext cx="12192000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lgerian" panose="04020705040A02060702" pitchFamily="82" charset="0"/>
                <a:ea typeface="Times New Roman" panose="02020603050405020304" pitchFamily="18" charset="0"/>
              </a:rPr>
              <a:t>Telophase 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D3296E-7B3F-4080-A7D8-A20D2052B6B3}"/>
              </a:ext>
            </a:extLst>
          </p:cNvPr>
          <p:cNvSpPr/>
          <p:nvPr/>
        </p:nvSpPr>
        <p:spPr>
          <a:xfrm>
            <a:off x="246743" y="656087"/>
            <a:ext cx="116985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2400" dirty="0" smtClean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  <a:p>
            <a:pPr>
              <a:defRPr/>
            </a:pPr>
            <a:r>
              <a:rPr lang="en-US" sz="2400" dirty="0" smtClean="0">
                <a:latin typeface="Comic Sans MS" panose="030F0702030302020204" pitchFamily="66" charset="0"/>
                <a:ea typeface="ＭＳ Ｐゴシック" panose="020B0600070205080204" pitchFamily="34" charset="-128"/>
              </a:rPr>
              <a:t>Each </a:t>
            </a:r>
            <a:r>
              <a:rPr lang="en-US" sz="24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pole now has 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ＭＳ Ｐゴシック" panose="020B0600070205080204" pitchFamily="34" charset="-128"/>
              </a:rPr>
              <a:t>haploid</a:t>
            </a:r>
            <a:r>
              <a:rPr lang="en-US" sz="24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set of </a:t>
            </a:r>
            <a:r>
              <a:rPr 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ＭＳ Ｐゴシック" panose="020B0600070205080204" pitchFamily="34" charset="-128"/>
              </a:rPr>
              <a:t>chromosomes</a:t>
            </a:r>
            <a:r>
              <a:rPr lang="en-US" sz="24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.</a:t>
            </a:r>
          </a:p>
          <a:p>
            <a:pPr>
              <a:defRPr/>
            </a:pP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  <a:ea typeface="ＭＳ Ｐゴシック" panose="020B0600070205080204" pitchFamily="34" charset="-128"/>
              </a:rPr>
              <a:t>Cytokinesis</a:t>
            </a:r>
            <a:r>
              <a:rPr lang="en-US" sz="2400" dirty="0">
                <a:latin typeface="Comic Sans MS" panose="030F0702030302020204" pitchFamily="66" charset="0"/>
                <a:ea typeface="ＭＳ Ｐゴシック" panose="020B0600070205080204" pitchFamily="34" charset="-128"/>
              </a:rPr>
              <a:t> occurs and two haploid daughter cells are formed.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631FA8-537F-4665-A693-3F858C108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863" y="2103120"/>
            <a:ext cx="8255726" cy="475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77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E9CC6E-6CB8-43F8-BD46-55E844A0F151}"/>
              </a:ext>
            </a:extLst>
          </p:cNvPr>
          <p:cNvSpPr txBox="1"/>
          <p:nvPr/>
        </p:nvSpPr>
        <p:spPr>
          <a:xfrm>
            <a:off x="0" y="-58057"/>
            <a:ext cx="12192000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  <a:cs typeface="Times New Roman" panose="02020603050405020304" pitchFamily="18" charset="0"/>
              </a:rPr>
              <a:t>Objective</a:t>
            </a:r>
            <a:endParaRPr lang="en-US" sz="4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2052" name="Picture 4" descr="Reproduction - Download Free Vectors, Clipart Graphics &amp; Vector Art">
            <a:extLst>
              <a:ext uri="{FF2B5EF4-FFF2-40B4-BE49-F238E27FC236}">
                <a16:creationId xmlns:a16="http://schemas.microsoft.com/office/drawing/2014/main" id="{4487D9AB-3D73-4086-A1CE-ACD78269C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51" y="1225690"/>
            <a:ext cx="5620204" cy="480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795702B-5E7E-4044-AA83-398AF9E6E814}"/>
              </a:ext>
            </a:extLst>
          </p:cNvPr>
          <p:cNvSpPr/>
          <p:nvPr/>
        </p:nvSpPr>
        <p:spPr>
          <a:xfrm>
            <a:off x="5917474" y="1225690"/>
            <a:ext cx="610035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w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hat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is Mitosis and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it’s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stages?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What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is Meiosis?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Features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of first meiotic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division?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Purpose of two 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meiotic 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divisions?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Non-disjunction.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80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E9CC6E-6CB8-43F8-BD46-55E844A0F151}"/>
              </a:ext>
            </a:extLst>
          </p:cNvPr>
          <p:cNvSpPr txBox="1"/>
          <p:nvPr/>
        </p:nvSpPr>
        <p:spPr>
          <a:xfrm>
            <a:off x="0" y="-58057"/>
            <a:ext cx="12192000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lgerian" panose="04020705040A02060702" pitchFamily="82" charset="0"/>
                <a:ea typeface="Times New Roman" panose="02020603050405020304" pitchFamily="18" charset="0"/>
              </a:rPr>
              <a:t>Meiosis II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D3296E-7B3F-4080-A7D8-A20D2052B6B3}"/>
              </a:ext>
            </a:extLst>
          </p:cNvPr>
          <p:cNvSpPr/>
          <p:nvPr/>
        </p:nvSpPr>
        <p:spPr>
          <a:xfrm>
            <a:off x="303349" y="2048884"/>
            <a:ext cx="55618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400" dirty="0">
                <a:ln w="0"/>
                <a:latin typeface="Comic Sans MS" panose="030F0702030302020204" pitchFamily="66" charset="0"/>
              </a:rPr>
              <a:t>Meiosis II is known as equational division, as the cells begin as haploid cells and end as haploid cells.</a:t>
            </a:r>
          </a:p>
          <a:p>
            <a:pPr>
              <a:lnSpc>
                <a:spcPct val="150000"/>
              </a:lnSpc>
              <a:defRPr/>
            </a:pPr>
            <a:r>
              <a:rPr lang="en-US" sz="2400" dirty="0">
                <a:ln w="0"/>
                <a:latin typeface="Comic Sans MS" panose="030F0702030302020204" pitchFamily="66" charset="0"/>
              </a:rPr>
              <a:t>During </a:t>
            </a:r>
            <a:r>
              <a:rPr lang="en-US" sz="2400" dirty="0" smtClean="0">
                <a:ln w="0"/>
                <a:latin typeface="Comic Sans MS" panose="030F0702030302020204" pitchFamily="66" charset="0"/>
              </a:rPr>
              <a:t>the brief</a:t>
            </a:r>
            <a:r>
              <a:rPr lang="en-US" sz="2400" dirty="0">
                <a:ln w="0"/>
                <a:latin typeface="Comic Sans MS" panose="030F0702030302020204" pitchFamily="66" charset="0"/>
              </a:rPr>
              <a:t> interphase </a:t>
            </a:r>
            <a:r>
              <a:rPr lang="en-US" sz="2400" dirty="0" smtClean="0">
                <a:ln w="0"/>
                <a:latin typeface="Comic Sans MS" panose="030F0702030302020204" pitchFamily="66" charset="0"/>
              </a:rPr>
              <a:t>period, </a:t>
            </a:r>
            <a:r>
              <a:rPr lang="en-US" sz="2400" dirty="0">
                <a:ln w="0"/>
                <a:latin typeface="Comic Sans MS" panose="030F0702030302020204" pitchFamily="66" charset="0"/>
              </a:rPr>
              <a:t>no further DNA replication takes </a:t>
            </a:r>
            <a:r>
              <a:rPr lang="en-US" sz="2400" dirty="0" smtClean="0">
                <a:ln w="0"/>
                <a:latin typeface="Comic Sans MS" panose="030F0702030302020204" pitchFamily="66" charset="0"/>
              </a:rPr>
              <a:t>place.</a:t>
            </a:r>
            <a:endParaRPr lang="en-US" sz="2400" dirty="0">
              <a:ln w="0"/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835B53-AD0B-46F0-9DD7-9F75455C6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0091" y="953588"/>
            <a:ext cx="6387738" cy="590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96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E9CC6E-6CB8-43F8-BD46-55E844A0F151}"/>
              </a:ext>
            </a:extLst>
          </p:cNvPr>
          <p:cNvSpPr txBox="1"/>
          <p:nvPr/>
        </p:nvSpPr>
        <p:spPr>
          <a:xfrm>
            <a:off x="0" y="-58057"/>
            <a:ext cx="121920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endParaRPr lang="en-US" sz="3600" b="1" dirty="0"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59B8F4-3457-4A61-AF69-F5937CC680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434"/>
          <a:stretch/>
        </p:blipFill>
        <p:spPr>
          <a:xfrm>
            <a:off x="0" y="711384"/>
            <a:ext cx="12192000" cy="61466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36E583-C264-4DE5-8EC2-4499C71A83BA}"/>
              </a:ext>
            </a:extLst>
          </p:cNvPr>
          <p:cNvSpPr txBox="1"/>
          <p:nvPr/>
        </p:nvSpPr>
        <p:spPr>
          <a:xfrm>
            <a:off x="0" y="-70356"/>
            <a:ext cx="12192000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altLang="en-US" sz="4400" dirty="0">
                <a:ln w="0"/>
                <a:solidFill>
                  <a:srgbClr val="FF0000"/>
                </a:solidFill>
                <a:latin typeface="Algerian" panose="04020705040A02060702" pitchFamily="82" charset="0"/>
                <a:cs typeface="Arial" panose="020B0604020202020204" pitchFamily="34" charset="0"/>
              </a:rPr>
              <a:t>Prophase II</a:t>
            </a:r>
            <a:endParaRPr lang="en-US" sz="4400" dirty="0">
              <a:solidFill>
                <a:srgbClr val="FF0000"/>
              </a:solidFill>
              <a:latin typeface="Algerian" panose="04020705040A02060702" pitchFamily="8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4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E9CC6E-6CB8-43F8-BD46-55E844A0F151}"/>
              </a:ext>
            </a:extLst>
          </p:cNvPr>
          <p:cNvSpPr txBox="1"/>
          <p:nvPr/>
        </p:nvSpPr>
        <p:spPr>
          <a:xfrm>
            <a:off x="0" y="-72572"/>
            <a:ext cx="12192000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altLang="en-US" sz="4400" b="1" dirty="0">
                <a:ln w="0"/>
                <a:solidFill>
                  <a:srgbClr val="FF0000"/>
                </a:solidFill>
                <a:latin typeface="Algerian" panose="04020705040A02060702" pitchFamily="82" charset="0"/>
                <a:cs typeface="Arial" panose="020B0604020202020204" pitchFamily="34" charset="0"/>
              </a:rPr>
              <a:t>Metaphase II</a:t>
            </a:r>
            <a:endParaRPr lang="en-US" sz="4400" b="1" dirty="0">
              <a:solidFill>
                <a:srgbClr val="FF0000"/>
              </a:solidFill>
              <a:latin typeface="Algerian" panose="04020705040A02060702" pitchFamily="82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B0A6EF-25E4-4957-B553-48D95E67ADE8}"/>
              </a:ext>
            </a:extLst>
          </p:cNvPr>
          <p:cNvSpPr txBox="1"/>
          <p:nvPr/>
        </p:nvSpPr>
        <p:spPr>
          <a:xfrm>
            <a:off x="101600" y="746152"/>
            <a:ext cx="6756400" cy="42309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02237B-C5D3-46E6-A980-B041BFF1C6F4}"/>
              </a:ext>
            </a:extLst>
          </p:cNvPr>
          <p:cNvSpPr txBox="1"/>
          <p:nvPr/>
        </p:nvSpPr>
        <p:spPr>
          <a:xfrm>
            <a:off x="326571" y="696672"/>
            <a:ext cx="114241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 smtClean="0">
              <a:latin typeface="Comic Sans MS" panose="030F0702030302020204" pitchFamily="66" charset="0"/>
            </a:endParaRPr>
          </a:p>
          <a:p>
            <a:r>
              <a:rPr lang="en-US" sz="2800" dirty="0" smtClean="0">
                <a:latin typeface="Comic Sans MS" panose="030F0702030302020204" pitchFamily="66" charset="0"/>
              </a:rPr>
              <a:t>Chromosomes align </a:t>
            </a:r>
            <a:r>
              <a:rPr lang="en-US" sz="2800" dirty="0">
                <a:latin typeface="Comic Sans MS" panose="030F0702030302020204" pitchFamily="66" charset="0"/>
              </a:rPr>
              <a:t>in the center </a:t>
            </a:r>
            <a:r>
              <a:rPr lang="en-US" sz="2800" dirty="0" smtClean="0">
                <a:latin typeface="Comic Sans MS" panose="030F0702030302020204" pitchFamily="66" charset="0"/>
              </a:rPr>
              <a:t>of each </a:t>
            </a:r>
            <a:r>
              <a:rPr lang="en-US" sz="2800" dirty="0">
                <a:latin typeface="Comic Sans MS" panose="030F0702030302020204" pitchFamily="66" charset="0"/>
              </a:rPr>
              <a:t>cell </a:t>
            </a:r>
            <a:r>
              <a:rPr lang="en-GB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at the </a:t>
            </a:r>
            <a:r>
              <a:rPr lang="en-GB" altLang="en-U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equator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>
                <a:latin typeface="Comic Sans MS" panose="030F0702030302020204" pitchFamily="66" charset="0"/>
              </a:rPr>
              <a:t>same as mitosis.</a:t>
            </a:r>
            <a:r>
              <a:rPr lang="en-GB" alt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BA0857-E564-4556-A63B-82B125515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605" y="1951038"/>
            <a:ext cx="8154035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53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E9CC6E-6CB8-43F8-BD46-55E844A0F151}"/>
              </a:ext>
            </a:extLst>
          </p:cNvPr>
          <p:cNvSpPr txBox="1"/>
          <p:nvPr/>
        </p:nvSpPr>
        <p:spPr>
          <a:xfrm>
            <a:off x="0" y="-58057"/>
            <a:ext cx="12192000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altLang="en-US" sz="4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Anaphase</a:t>
            </a:r>
            <a:r>
              <a:rPr lang="en-GB" alt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GB" altLang="en-US" sz="36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II</a:t>
            </a:r>
            <a:endParaRPr lang="en-US" sz="3600" b="1" dirty="0">
              <a:solidFill>
                <a:srgbClr val="FF0000"/>
              </a:solidFill>
              <a:latin typeface="Algerian" panose="04020705040A02060702" pitchFamily="82" charset="0"/>
              <a:ea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D3296E-7B3F-4080-A7D8-A20D2052B6B3}"/>
              </a:ext>
            </a:extLst>
          </p:cNvPr>
          <p:cNvSpPr/>
          <p:nvPr/>
        </p:nvSpPr>
        <p:spPr>
          <a:xfrm>
            <a:off x="246743" y="656087"/>
            <a:ext cx="1169851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altLang="en-US" sz="28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  <a:p>
            <a:r>
              <a:rPr lang="en-GB" alt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- Sister </a:t>
            </a:r>
            <a:r>
              <a:rPr lang="en-GB" alt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chromatids separate. </a:t>
            </a:r>
            <a:endParaRPr lang="en-US" alt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2800" dirty="0">
              <a:latin typeface="Comic Sans MS" panose="030F0702030302020204" pitchFamily="66" charset="0"/>
              <a:ea typeface="ＭＳ Ｐゴシック" panose="020B0600070205080204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78C59D-004B-4FD3-B39F-C254A4215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525" y="2102637"/>
            <a:ext cx="6076950" cy="405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1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B20F3-AB63-4FF6-BDA2-3FBE0371E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114" y="681037"/>
            <a:ext cx="10515600" cy="1325563"/>
          </a:xfrm>
        </p:spPr>
        <p:txBody>
          <a:bodyPr>
            <a:normAutofit/>
          </a:bodyPr>
          <a:lstStyle/>
          <a:p>
            <a:r>
              <a:rPr lang="en-GB" altLang="en-US" sz="2800" dirty="0" smtClean="0">
                <a:ln w="0"/>
                <a:latin typeface="Comic Sans MS" panose="030F0702030302020204" pitchFamily="66" charset="0"/>
                <a:cs typeface="Arial" panose="020B0604020202020204" pitchFamily="34" charset="0"/>
              </a:rPr>
              <a:t>-The </a:t>
            </a:r>
            <a:r>
              <a:rPr lang="en-GB" altLang="en-US" sz="2800" dirty="0">
                <a:ln w="0"/>
                <a:latin typeface="Comic Sans MS" panose="030F0702030302020204" pitchFamily="66" charset="0"/>
                <a:cs typeface="Arial" panose="020B0604020202020204" pitchFamily="34" charset="0"/>
              </a:rPr>
              <a:t>nuclear envelopes </a:t>
            </a:r>
            <a:r>
              <a:rPr lang="en-GB" altLang="en-US" sz="2800" dirty="0" smtClean="0">
                <a:ln w="0"/>
                <a:latin typeface="Comic Sans MS" panose="030F0702030302020204" pitchFamily="66" charset="0"/>
                <a:cs typeface="Arial" panose="020B0604020202020204" pitchFamily="34" charset="0"/>
              </a:rPr>
              <a:t>reappear </a:t>
            </a:r>
            <a:r>
              <a:rPr lang="en-GB" altLang="en-US" sz="2800" dirty="0">
                <a:ln w="0"/>
                <a:latin typeface="Comic Sans MS" panose="030F0702030302020204" pitchFamily="66" charset="0"/>
                <a:cs typeface="Arial" panose="020B0604020202020204" pitchFamily="34" charset="0"/>
              </a:rPr>
              <a:t>and four haploid cells are the </a:t>
            </a:r>
            <a:r>
              <a:rPr lang="en-GB" altLang="en-US" sz="2800" dirty="0" smtClean="0">
                <a:ln w="0"/>
                <a:latin typeface="Comic Sans MS" panose="030F0702030302020204" pitchFamily="66" charset="0"/>
                <a:cs typeface="Arial" panose="020B0604020202020204" pitchFamily="34" charset="0"/>
              </a:rPr>
              <a:t>result.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F36E153-BAAF-49F2-A785-CA454A2946AC}"/>
              </a:ext>
            </a:extLst>
          </p:cNvPr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altLang="en-US" dirty="0"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FE316C-9BCD-4E02-A655-BE2163DC0B1D}"/>
              </a:ext>
            </a:extLst>
          </p:cNvPr>
          <p:cNvSpPr txBox="1"/>
          <p:nvPr/>
        </p:nvSpPr>
        <p:spPr>
          <a:xfrm>
            <a:off x="0" y="-58057"/>
            <a:ext cx="12192000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alt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Telophase II</a:t>
            </a:r>
            <a:endParaRPr lang="en-US" sz="4000" b="1" dirty="0">
              <a:solidFill>
                <a:srgbClr val="FF0000"/>
              </a:solidFill>
              <a:latin typeface="Algerian" panose="04020705040A02060702" pitchFamily="82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1DDA04-DFC0-4D99-86C5-1F22B4FD1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138" y="1995494"/>
            <a:ext cx="8635999" cy="456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F36E153-BAAF-49F2-A785-CA454A2946AC}"/>
              </a:ext>
            </a:extLst>
          </p:cNvPr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altLang="en-US" dirty="0"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FE316C-9BCD-4E02-A655-BE2163DC0B1D}"/>
              </a:ext>
            </a:extLst>
          </p:cNvPr>
          <p:cNvSpPr txBox="1"/>
          <p:nvPr/>
        </p:nvSpPr>
        <p:spPr>
          <a:xfrm>
            <a:off x="0" y="-58057"/>
            <a:ext cx="12192000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alt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Non disjunction </a:t>
            </a:r>
            <a:endParaRPr lang="en-US" sz="4000" b="1" dirty="0">
              <a:solidFill>
                <a:srgbClr val="FF0000"/>
              </a:solidFill>
              <a:latin typeface="Algerian" panose="04020705040A02060702" pitchFamily="82" charset="0"/>
              <a:ea typeface="Times New Roman" panose="02020603050405020304" pitchFamily="18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347E4EA-CDDB-48F0-98CD-7F0C9ADAD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66" y="954126"/>
            <a:ext cx="12074434" cy="492416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n w="0"/>
                <a:latin typeface="Comic Sans MS" panose="030F0702030302020204" pitchFamily="66" charset="0"/>
              </a:rPr>
              <a:t/>
            </a:r>
            <a:br>
              <a:rPr lang="en-US" sz="2800" dirty="0" smtClean="0">
                <a:ln w="0"/>
                <a:latin typeface="Comic Sans MS" panose="030F0702030302020204" pitchFamily="66" charset="0"/>
              </a:rPr>
            </a:br>
            <a:r>
              <a:rPr lang="en-US" sz="2800" dirty="0" smtClean="0">
                <a:ln w="0"/>
                <a:latin typeface="Comic Sans MS" panose="030F0702030302020204" pitchFamily="66" charset="0"/>
              </a:rPr>
              <a:t/>
            </a:r>
            <a:br>
              <a:rPr lang="en-US" sz="2800" dirty="0" smtClean="0">
                <a:ln w="0"/>
                <a:latin typeface="Comic Sans MS" panose="030F0702030302020204" pitchFamily="66" charset="0"/>
              </a:rPr>
            </a:br>
            <a:r>
              <a:rPr lang="en-US" sz="2800" dirty="0">
                <a:ln w="0"/>
                <a:latin typeface="Comic Sans MS" panose="030F0702030302020204" pitchFamily="66" charset="0"/>
              </a:rPr>
              <a:t/>
            </a:r>
            <a:br>
              <a:rPr lang="en-US" sz="2800" dirty="0">
                <a:ln w="0"/>
                <a:latin typeface="Comic Sans MS" panose="030F0702030302020204" pitchFamily="66" charset="0"/>
              </a:rPr>
            </a:br>
            <a:r>
              <a:rPr lang="en-US" sz="2800" dirty="0" smtClean="0">
                <a:ln w="0"/>
                <a:latin typeface="Comic Sans MS" panose="030F0702030302020204" pitchFamily="66" charset="0"/>
              </a:rPr>
              <a:t/>
            </a:r>
            <a:br>
              <a:rPr lang="en-US" sz="2800" dirty="0" smtClean="0">
                <a:ln w="0"/>
                <a:latin typeface="Comic Sans MS" panose="030F0702030302020204" pitchFamily="66" charset="0"/>
              </a:rPr>
            </a:br>
            <a:r>
              <a:rPr lang="en-US" sz="2800" dirty="0">
                <a:ln w="0"/>
                <a:latin typeface="Comic Sans MS" panose="030F0702030302020204" pitchFamily="66" charset="0"/>
              </a:rPr>
              <a:t/>
            </a:r>
            <a:br>
              <a:rPr lang="en-US" sz="2800" dirty="0">
                <a:ln w="0"/>
                <a:latin typeface="Comic Sans MS" panose="030F0702030302020204" pitchFamily="66" charset="0"/>
              </a:rPr>
            </a:br>
            <a:endParaRPr lang="en-US" sz="1600" dirty="0">
              <a:ln w="0"/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6389" y="1149531"/>
            <a:ext cx="113777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omic Sans MS" panose="030F0702030302020204" pitchFamily="66" charset="0"/>
              </a:rPr>
              <a:t>Nondisjunction can occur during anaphase of mitosis, meiosis I or meiosis II. During anaphase, sister chromatids (or homologous </a:t>
            </a:r>
            <a:r>
              <a:rPr lang="en-US" sz="2800" dirty="0" smtClean="0">
                <a:latin typeface="Comic Sans MS" panose="030F0702030302020204" pitchFamily="66" charset="0"/>
              </a:rPr>
              <a:t>chromosomes) will </a:t>
            </a:r>
            <a:r>
              <a:rPr lang="en-US" sz="2800" dirty="0">
                <a:latin typeface="Comic Sans MS" panose="030F0702030302020204" pitchFamily="66" charset="0"/>
              </a:rPr>
              <a:t>separate and move to opposite poles of the cell, pulled by microtubules.</a:t>
            </a:r>
            <a:br>
              <a:rPr lang="en-US" sz="2800" dirty="0">
                <a:latin typeface="Comic Sans MS" panose="030F0702030302020204" pitchFamily="66" charset="0"/>
              </a:rPr>
            </a:br>
            <a:r>
              <a:rPr lang="en-US" sz="2800" dirty="0">
                <a:latin typeface="Comic Sans MS" panose="030F0702030302020204" pitchFamily="66" charset="0"/>
              </a:rPr>
              <a:t>In nondisjunction, the separation fails to occur causing both sister chromatids or homologous chromosomes to be pulled to one pole of the cell.</a:t>
            </a:r>
            <a:br>
              <a:rPr lang="en-US" sz="2800" dirty="0">
                <a:latin typeface="Comic Sans MS" panose="030F0702030302020204" pitchFamily="66" charset="0"/>
              </a:rPr>
            </a:br>
            <a:endParaRPr lang="en-US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69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3064"/>
            <a:ext cx="11926390" cy="731520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algn="ctr"/>
            <a:r>
              <a:rPr lang="en-GB" altLang="en-US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/>
            </a:r>
            <a:br>
              <a:rPr lang="en-GB" altLang="en-US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  <a:cs typeface="Arial" panose="020B0604020202020204" pitchFamily="34" charset="0"/>
              </a:rPr>
            </a:br>
            <a:r>
              <a:rPr lang="en-GB" altLang="en-US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Non </a:t>
            </a:r>
            <a:r>
              <a:rPr lang="en-GB" alt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disjunction </a:t>
            </a:r>
            <a:r>
              <a:rPr lang="en-US" b="1" dirty="0">
                <a:solidFill>
                  <a:srgbClr val="FF0000"/>
                </a:solidFill>
                <a:latin typeface="Algerian" panose="04020705040A02060702" pitchFamily="82" charset="0"/>
                <a:ea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Algerian" panose="04020705040A02060702" pitchFamily="82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143" y="1463040"/>
            <a:ext cx="10700657" cy="471392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Mitotic </a:t>
            </a:r>
            <a:r>
              <a:rPr lang="en-US" u="sng" dirty="0">
                <a:solidFill>
                  <a:srgbClr val="FF0000"/>
                </a:solidFill>
                <a:latin typeface="Comic Sans MS" panose="030F0702030302020204" pitchFamily="66" charset="0"/>
              </a:rPr>
              <a:t>nondisjunction </a:t>
            </a:r>
            <a:r>
              <a:rPr lang="en-US" dirty="0">
                <a:latin typeface="Comic Sans MS" panose="030F0702030302020204" pitchFamily="66" charset="0"/>
              </a:rPr>
              <a:t>can occur due to the inactivation of either topoisomerase II, </a:t>
            </a:r>
            <a:r>
              <a:rPr lang="en-US" dirty="0" err="1">
                <a:latin typeface="Comic Sans MS" panose="030F0702030302020204" pitchFamily="66" charset="0"/>
              </a:rPr>
              <a:t>condensin</a:t>
            </a:r>
            <a:r>
              <a:rPr lang="en-US" dirty="0">
                <a:latin typeface="Comic Sans MS" panose="030F0702030302020204" pitchFamily="66" charset="0"/>
              </a:rPr>
              <a:t>, or </a:t>
            </a:r>
            <a:r>
              <a:rPr lang="en-US" dirty="0" err="1">
                <a:latin typeface="Comic Sans MS" panose="030F0702030302020204" pitchFamily="66" charset="0"/>
              </a:rPr>
              <a:t>separase</a:t>
            </a:r>
            <a:r>
              <a:rPr lang="en-US" dirty="0">
                <a:latin typeface="Comic Sans MS" panose="030F0702030302020204" pitchFamily="66" charset="0"/>
              </a:rPr>
              <a:t>. This will result in 2 </a:t>
            </a:r>
            <a:r>
              <a:rPr lang="en-US" dirty="0" err="1" smtClean="0">
                <a:latin typeface="Comic Sans MS" panose="030F0702030302020204" pitchFamily="66" charset="0"/>
              </a:rPr>
              <a:t>aneuploid</a:t>
            </a:r>
            <a:r>
              <a:rPr lang="en-US" dirty="0" smtClean="0">
                <a:latin typeface="Comic Sans MS" panose="030F0702030302020204" pitchFamily="66" charset="0"/>
              </a:rPr>
              <a:t>* </a:t>
            </a:r>
            <a:r>
              <a:rPr lang="en-US" dirty="0">
                <a:latin typeface="Comic Sans MS" panose="030F0702030302020204" pitchFamily="66" charset="0"/>
              </a:rPr>
              <a:t>daughter cells, one with 47 chromosomes (2n+1) and the other with 45 chromosomes (2n-1</a:t>
            </a:r>
            <a:r>
              <a:rPr lang="en-US" dirty="0" smtClean="0">
                <a:latin typeface="Comic Sans MS" panose="030F0702030302020204" pitchFamily="66" charset="0"/>
              </a:rPr>
              <a:t>).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latin typeface="Comic Sans MS" panose="030F0702030302020204" pitchFamily="66" charset="0"/>
              </a:rPr>
              <a:t>* </a:t>
            </a:r>
            <a:r>
              <a:rPr lang="en-US" dirty="0" err="1" smtClean="0">
                <a:latin typeface="Comic Sans MS" panose="030F0702030302020204" pitchFamily="66" charset="0"/>
              </a:rPr>
              <a:t>Aneuploid</a:t>
            </a:r>
            <a:r>
              <a:rPr lang="en-US" dirty="0" smtClean="0">
                <a:latin typeface="Comic Sans MS" panose="030F0702030302020204" pitchFamily="66" charset="0"/>
              </a:rPr>
              <a:t> </a:t>
            </a:r>
            <a:r>
              <a:rPr lang="en-US" smtClean="0">
                <a:latin typeface="Comic Sans MS" panose="030F0702030302020204" pitchFamily="66" charset="0"/>
              </a:rPr>
              <a:t>is the presence </a:t>
            </a:r>
            <a:r>
              <a:rPr lang="en-US" dirty="0" smtClean="0">
                <a:latin typeface="Comic Sans MS" panose="030F0702030302020204" pitchFamily="66" charset="0"/>
              </a:rPr>
              <a:t>of an abnormal number of chromosomes in a cell e.g. (45 or 47) instead of the normal chromosomal </a:t>
            </a:r>
            <a:r>
              <a:rPr lang="en-US" dirty="0">
                <a:latin typeface="Comic Sans MS" panose="030F0702030302020204" pitchFamily="66" charset="0"/>
              </a:rPr>
              <a:t>number</a:t>
            </a:r>
            <a:r>
              <a:rPr lang="en-US" dirty="0" smtClean="0">
                <a:latin typeface="Comic Sans MS" panose="030F0702030302020204" pitchFamily="66" charset="0"/>
              </a:rPr>
              <a:t> (46).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3836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7070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algn="ctr"/>
            <a:r>
              <a:rPr lang="en-GB" altLang="en-US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/>
            </a:r>
            <a:br>
              <a:rPr lang="en-GB" altLang="en-US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  <a:cs typeface="Arial" panose="020B0604020202020204" pitchFamily="34" charset="0"/>
              </a:rPr>
            </a:br>
            <a:r>
              <a:rPr lang="en-GB" altLang="en-US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Non </a:t>
            </a:r>
            <a:r>
              <a:rPr lang="en-GB" alt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disjunction </a:t>
            </a:r>
            <a:r>
              <a:rPr lang="en-US" b="1" dirty="0">
                <a:solidFill>
                  <a:srgbClr val="FF0000"/>
                </a:solidFill>
                <a:latin typeface="Algerian" panose="04020705040A02060702" pitchFamily="82" charset="0"/>
                <a:ea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Algerian" panose="04020705040A02060702" pitchFamily="82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698" y="1175656"/>
            <a:ext cx="5851071" cy="5185954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latin typeface="Comic Sans MS" panose="030F0702030302020204" pitchFamily="66" charset="0"/>
              </a:rPr>
              <a:t>- </a:t>
            </a:r>
            <a:r>
              <a:rPr lang="en-US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Nondisjunction</a:t>
            </a:r>
            <a:r>
              <a:rPr lang="en-US" u="sng" dirty="0">
                <a:solidFill>
                  <a:srgbClr val="FF0000"/>
                </a:solidFill>
                <a:latin typeface="Comic Sans MS" panose="030F0702030302020204" pitchFamily="66" charset="0"/>
              </a:rPr>
              <a:t> in meiosis I</a:t>
            </a:r>
            <a:r>
              <a:rPr lang="en-US" dirty="0">
                <a:latin typeface="Comic Sans MS" panose="030F0702030302020204" pitchFamily="66" charset="0"/>
              </a:rPr>
              <a:t> occurs when the tetrads fail to separate during anaphase I. At the end of meiosis I, there will be 2 haploid daughter cells, one with n+1 and the other with n-1. Both of these daughter cells will then go on to divide once more in meiosis II, producing 4 daughter cells, 2 with n+1 and 2 with </a:t>
            </a:r>
            <a:r>
              <a:rPr lang="en-US" dirty="0" smtClean="0">
                <a:latin typeface="Comic Sans MS" panose="030F0702030302020204" pitchFamily="66" charset="0"/>
              </a:rPr>
              <a:t>n-1.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769" y="1306420"/>
            <a:ext cx="5753100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237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1" cy="862149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algn="ctr"/>
            <a:r>
              <a:rPr lang="en-GB" altLang="en-US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/>
            </a:r>
            <a:br>
              <a:rPr lang="en-GB" altLang="en-US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  <a:cs typeface="Arial" panose="020B0604020202020204" pitchFamily="34" charset="0"/>
              </a:rPr>
            </a:br>
            <a:r>
              <a:rPr lang="en-GB" altLang="en-US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Non </a:t>
            </a:r>
            <a:r>
              <a:rPr lang="en-GB" alt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disjunction </a:t>
            </a:r>
            <a:r>
              <a:rPr lang="en-US" b="1" dirty="0">
                <a:solidFill>
                  <a:srgbClr val="FF0000"/>
                </a:solidFill>
                <a:latin typeface="Algerian" panose="04020705040A02060702" pitchFamily="82" charset="0"/>
                <a:ea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Algerian" panose="04020705040A02060702" pitchFamily="82" charset="0"/>
                <a:ea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383" y="1319214"/>
            <a:ext cx="6061166" cy="4857615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latin typeface="Comic Sans MS" panose="030F0702030302020204" pitchFamily="66" charset="0"/>
              </a:rPr>
              <a:t>- </a:t>
            </a:r>
            <a:r>
              <a:rPr lang="en-US" u="sng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Nondisjunction </a:t>
            </a:r>
            <a:r>
              <a:rPr lang="en-US" u="sng" dirty="0">
                <a:solidFill>
                  <a:srgbClr val="FF0000"/>
                </a:solidFill>
                <a:latin typeface="Comic Sans MS" panose="030F0702030302020204" pitchFamily="66" charset="0"/>
              </a:rPr>
              <a:t>in meiosis II </a:t>
            </a:r>
            <a:r>
              <a:rPr lang="en-US" dirty="0">
                <a:latin typeface="Comic Sans MS" panose="030F0702030302020204" pitchFamily="66" charset="0"/>
              </a:rPr>
              <a:t>results from the failure of the sister chromatids to separate during anaphase II. Since meiosis I proceeded without error, 2 of the 4 daughter cells will have a normal complement of 23 chromosomes. The other 2 daughter cells will be </a:t>
            </a:r>
            <a:r>
              <a:rPr lang="en-US" dirty="0" err="1">
                <a:latin typeface="Comic Sans MS" panose="030F0702030302020204" pitchFamily="66" charset="0"/>
              </a:rPr>
              <a:t>aneuploid</a:t>
            </a:r>
            <a:r>
              <a:rPr lang="en-US" dirty="0">
                <a:latin typeface="Comic Sans MS" panose="030F0702030302020204" pitchFamily="66" charset="0"/>
              </a:rPr>
              <a:t>, one with n+1 and the other with n-1</a:t>
            </a:r>
            <a:r>
              <a:rPr lang="en-US" dirty="0" smtClean="0">
                <a:latin typeface="Comic Sans MS" panose="030F0702030302020204" pitchFamily="66" charset="0"/>
              </a:rPr>
              <a:t>.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839" y="1319214"/>
            <a:ext cx="2535487" cy="4857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549" y="1338264"/>
            <a:ext cx="283185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591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C6E56-EB9D-49B0-AF29-F605CAC82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068" y="1253331"/>
            <a:ext cx="5554618" cy="4351338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sz="4300" dirty="0" smtClean="0">
                <a:latin typeface="Comic Sans MS" panose="030F0702030302020204" pitchFamily="66" charset="0"/>
              </a:rPr>
              <a:t>- The </a:t>
            </a:r>
            <a:r>
              <a:rPr lang="en-US" sz="4300" dirty="0">
                <a:latin typeface="Comic Sans MS" panose="030F0702030302020204" pitchFamily="66" charset="0"/>
              </a:rPr>
              <a:t>three most common types of trisomy that are survivable are </a:t>
            </a:r>
          </a:p>
          <a:p>
            <a:pPr marL="742950" indent="-742950">
              <a:lnSpc>
                <a:spcPct val="170000"/>
              </a:lnSpc>
              <a:buFont typeface="+mj-lt"/>
              <a:buAutoNum type="arabicParenR"/>
            </a:pPr>
            <a:r>
              <a:rPr lang="en-US" sz="4300" dirty="0">
                <a:latin typeface="Comic Sans MS" panose="030F0702030302020204" pitchFamily="66" charset="0"/>
              </a:rPr>
              <a:t>Trisomy 21 (Down syndrome)</a:t>
            </a:r>
          </a:p>
          <a:p>
            <a:pPr marL="742950" indent="-742950">
              <a:lnSpc>
                <a:spcPct val="170000"/>
              </a:lnSpc>
              <a:buFont typeface="+mj-lt"/>
              <a:buAutoNum type="arabicParenR"/>
            </a:pPr>
            <a:r>
              <a:rPr lang="en-US" sz="4300" dirty="0" smtClean="0">
                <a:latin typeface="Comic Sans MS" panose="030F0702030302020204" pitchFamily="66" charset="0"/>
              </a:rPr>
              <a:t>Trisomy </a:t>
            </a:r>
            <a:r>
              <a:rPr lang="en-US" sz="4300" dirty="0">
                <a:latin typeface="Comic Sans MS" panose="030F0702030302020204" pitchFamily="66" charset="0"/>
              </a:rPr>
              <a:t>18 (Edwards syndrome)</a:t>
            </a:r>
          </a:p>
          <a:p>
            <a:pPr marL="742950" indent="-742950">
              <a:lnSpc>
                <a:spcPct val="170000"/>
              </a:lnSpc>
              <a:buFont typeface="+mj-lt"/>
              <a:buAutoNum type="arabicParenR"/>
            </a:pPr>
            <a:r>
              <a:rPr lang="en-US" sz="4300" dirty="0" smtClean="0">
                <a:latin typeface="Comic Sans MS" panose="030F0702030302020204" pitchFamily="66" charset="0"/>
              </a:rPr>
              <a:t>Trisomy </a:t>
            </a:r>
            <a:r>
              <a:rPr lang="en-US" sz="4300" dirty="0">
                <a:latin typeface="Comic Sans MS" panose="030F0702030302020204" pitchFamily="66" charset="0"/>
              </a:rPr>
              <a:t>13 (Patau syndrome</a:t>
            </a:r>
            <a:r>
              <a:rPr lang="en-US" sz="3600" b="1" dirty="0">
                <a:latin typeface="Comic Sans MS" panose="030F0702030302020204" pitchFamily="66" charset="0"/>
              </a:rPr>
              <a:t>)</a:t>
            </a:r>
            <a:r>
              <a:rPr lang="en-US" dirty="0">
                <a:latin typeface="Comic Sans MS" panose="030F0702030302020204" pitchFamily="66" charset="0"/>
              </a:rPr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6078F0-7C7E-428E-9CBD-8D804AE6D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2427" y="1354312"/>
            <a:ext cx="2857500" cy="3990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D8C82A-BA51-4DC7-BD5B-0D2CD6485A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09" t="36481" r="66786"/>
          <a:stretch/>
        </p:blipFill>
        <p:spPr>
          <a:xfrm>
            <a:off x="5917202" y="1253330"/>
            <a:ext cx="2573109" cy="46902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26DD88-726B-41E9-9DF1-24495D7DE852}"/>
              </a:ext>
            </a:extLst>
          </p:cNvPr>
          <p:cNvSpPr txBox="1"/>
          <p:nvPr/>
        </p:nvSpPr>
        <p:spPr>
          <a:xfrm>
            <a:off x="0" y="-58057"/>
            <a:ext cx="12192000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GB" altLang="en-US" sz="4000" b="1" dirty="0" smtClean="0">
                <a:ln w="0"/>
                <a:solidFill>
                  <a:srgbClr val="FF0000"/>
                </a:solidFill>
                <a:latin typeface="Algerian" panose="04020705040A02060702" pitchFamily="82" charset="0"/>
                <a:cs typeface="Arial" panose="020B0604020202020204" pitchFamily="34" charset="0"/>
              </a:rPr>
              <a:t>Non-disjunction </a:t>
            </a:r>
            <a:r>
              <a:rPr lang="en-GB" altLang="en-US" sz="4000" b="1" dirty="0">
                <a:ln w="0"/>
                <a:solidFill>
                  <a:srgbClr val="FF0000"/>
                </a:solidFill>
                <a:latin typeface="Algerian" panose="04020705040A02060702" pitchFamily="82" charset="0"/>
                <a:cs typeface="Arial" panose="020B0604020202020204" pitchFamily="34" charset="0"/>
              </a:rPr>
              <a:t>disorders  </a:t>
            </a:r>
            <a:endParaRPr lang="en-US" sz="4000" b="1" dirty="0">
              <a:solidFill>
                <a:srgbClr val="FF0000"/>
              </a:solidFill>
              <a:latin typeface="Algerian" panose="04020705040A02060702" pitchFamily="8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01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C29425-55E9-4D1A-A455-919A03074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2997" y="622589"/>
            <a:ext cx="4145639" cy="48894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65BBD31-6A0D-4DE9-9F2C-3AFD93D6FB87}"/>
              </a:ext>
            </a:extLst>
          </p:cNvPr>
          <p:cNvSpPr/>
          <p:nvPr/>
        </p:nvSpPr>
        <p:spPr>
          <a:xfrm>
            <a:off x="358495" y="1291082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Cell cycle involves </a:t>
            </a:r>
          </a:p>
          <a:p>
            <a:r>
              <a:rPr lang="en-GB" altLang="en-US" sz="3200" dirty="0">
                <a:latin typeface="Comic Sans MS" panose="030F0702030302020204" pitchFamily="66" charset="0"/>
              </a:rPr>
              <a:t>1. Interphase: before division </a:t>
            </a:r>
          </a:p>
          <a:p>
            <a:r>
              <a:rPr lang="en-GB" altLang="en-US" sz="3200" dirty="0">
                <a:latin typeface="Comic Sans MS" panose="030F0702030302020204" pitchFamily="66" charset="0"/>
              </a:rPr>
              <a:t>2. Mitosis involves division of the chromosomes. </a:t>
            </a:r>
          </a:p>
          <a:p>
            <a:r>
              <a:rPr lang="en-GB" altLang="en-US" sz="3200" dirty="0" smtClean="0">
                <a:latin typeface="Comic Sans MS" panose="030F0702030302020204" pitchFamily="66" charset="0"/>
              </a:rPr>
              <a:t>3. Cytokinesis: involves division of the cytoplasm. </a:t>
            </a:r>
            <a:endParaRPr lang="en-GB" altLang="en-US" sz="3200" dirty="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013E84-BFD9-4CE9-AE26-78C58AA94D18}"/>
              </a:ext>
            </a:extLst>
          </p:cNvPr>
          <p:cNvSpPr txBox="1"/>
          <p:nvPr/>
        </p:nvSpPr>
        <p:spPr>
          <a:xfrm>
            <a:off x="0" y="-58057"/>
            <a:ext cx="1219200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Mitosis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AB1752-8A72-4761-95F8-A41F2CDA1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95" y="4718595"/>
            <a:ext cx="3889585" cy="15868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A915B3-AC0C-479E-8842-D6811F580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4327" y="4096215"/>
            <a:ext cx="2133785" cy="2664183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A5506F85-BAFD-4FDA-814E-76F9D364D4E1}"/>
              </a:ext>
            </a:extLst>
          </p:cNvPr>
          <p:cNvSpPr/>
          <p:nvPr/>
        </p:nvSpPr>
        <p:spPr>
          <a:xfrm>
            <a:off x="3646246" y="5312891"/>
            <a:ext cx="1578550" cy="23083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8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MRUTHI SANATH, MD TITLE: MANAGEMENT OF Children with down syndrome - ppt  video online download">
            <a:extLst>
              <a:ext uri="{FF2B5EF4-FFF2-40B4-BE49-F238E27FC236}">
                <a16:creationId xmlns:a16="http://schemas.microsoft.com/office/drawing/2014/main" id="{71D3C91A-21A7-4019-9F0C-8C6EC18914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749"/>
          <a:stretch/>
        </p:blipFill>
        <p:spPr bwMode="auto">
          <a:xfrm>
            <a:off x="0" y="1438366"/>
            <a:ext cx="12192000" cy="541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723C2F-2C11-48AD-BDBE-075F93DB23D4}"/>
              </a:ext>
            </a:extLst>
          </p:cNvPr>
          <p:cNvSpPr txBox="1"/>
          <p:nvPr/>
        </p:nvSpPr>
        <p:spPr>
          <a:xfrm>
            <a:off x="0" y="246743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Trisomy 21 Down syndrome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The most common chromosomal disorder </a:t>
            </a:r>
          </a:p>
        </p:txBody>
      </p:sp>
    </p:spTree>
    <p:extLst>
      <p:ext uri="{BB962C8B-B14F-4D97-AF65-F5344CB8AC3E}">
        <p14:creationId xmlns:p14="http://schemas.microsoft.com/office/powerpoint/2010/main" val="412524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E35105-D66C-4D81-904F-F44528FD3B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59" t="18836"/>
          <a:stretch/>
        </p:blipFill>
        <p:spPr>
          <a:xfrm>
            <a:off x="319314" y="444138"/>
            <a:ext cx="11463383" cy="610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0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68C28-01EC-4FE0-8CF7-2D2231D1D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24DFE8D-538C-4015-BE4E-D2847157CC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114" y="101599"/>
            <a:ext cx="11974286" cy="664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97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5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BCE38EE-AABC-49F0-AD80-A0525A1B00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34706"/>
            <a:ext cx="12192000" cy="7017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Interphase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42DC07B-6E57-48A0-BEE2-C2AC5E4B2783}"/>
              </a:ext>
            </a:extLst>
          </p:cNvPr>
          <p:cNvSpPr/>
          <p:nvPr/>
        </p:nvSpPr>
        <p:spPr>
          <a:xfrm>
            <a:off x="241663" y="1780622"/>
            <a:ext cx="5664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800" dirty="0" smtClean="0">
                <a:latin typeface="Comic Sans MS" panose="030F0702030302020204" pitchFamily="66" charset="0"/>
              </a:rPr>
              <a:t>- The </a:t>
            </a:r>
            <a:r>
              <a:rPr lang="en-GB" altLang="en-US" sz="2800" dirty="0">
                <a:latin typeface="Comic Sans MS" panose="030F0702030302020204" pitchFamily="66" charset="0"/>
              </a:rPr>
              <a:t>cell is engaged in </a:t>
            </a:r>
            <a:r>
              <a:rPr lang="en-GB" altLang="en-US" sz="2800" dirty="0">
                <a:solidFill>
                  <a:srgbClr val="FF3300"/>
                </a:solidFill>
                <a:latin typeface="Comic Sans MS" panose="030F0702030302020204" pitchFamily="66" charset="0"/>
              </a:rPr>
              <a:t>metabolic activity</a:t>
            </a:r>
            <a:r>
              <a:rPr lang="en-GB" altLang="en-US" sz="2800" dirty="0">
                <a:latin typeface="Comic Sans MS" panose="030F0702030302020204" pitchFamily="66" charset="0"/>
              </a:rPr>
              <a:t> and performing its prepare for mitosis (the next four phases that lead up to and include nuclear division).</a:t>
            </a:r>
          </a:p>
          <a:p>
            <a:r>
              <a:rPr lang="en-GB" altLang="en-US" sz="2800" dirty="0" smtClean="0">
                <a:latin typeface="Comic Sans MS" panose="030F0702030302020204" pitchFamily="66" charset="0"/>
              </a:rPr>
              <a:t>- DNA </a:t>
            </a:r>
            <a:r>
              <a:rPr lang="en-GB" altLang="en-US" sz="2800" dirty="0">
                <a:latin typeface="Comic Sans MS" panose="030F0702030302020204" pitchFamily="66" charset="0"/>
              </a:rPr>
              <a:t>in a form of chromatin </a:t>
            </a:r>
          </a:p>
          <a:p>
            <a:r>
              <a:rPr lang="en-GB" altLang="en-US" sz="2800" dirty="0" smtClean="0">
                <a:latin typeface="Comic Sans MS" panose="030F0702030302020204" pitchFamily="66" charset="0"/>
              </a:rPr>
              <a:t>- At </a:t>
            </a:r>
            <a:r>
              <a:rPr lang="en-GB" altLang="en-US" sz="2800" dirty="0">
                <a:latin typeface="Comic Sans MS" panose="030F0702030302020204" pitchFamily="66" charset="0"/>
              </a:rPr>
              <a:t>the end of interphase : Chromosomes are replicated and new DNA is synthesized.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31D742-2794-49E2-8150-11D64D2C98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89" t="7621" r="15601" b="40006"/>
          <a:stretch/>
        </p:blipFill>
        <p:spPr>
          <a:xfrm>
            <a:off x="5905863" y="899887"/>
            <a:ext cx="5821680" cy="573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40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47E0F6B-B82E-4E25-AAE0-F930D1FCC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3509" y="742724"/>
            <a:ext cx="11878490" cy="6115276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endParaRPr lang="en-GB" altLang="en-US" sz="2800" b="1" dirty="0" smtClean="0">
              <a:latin typeface="Comic Sans MS" panose="030F0702030302020204" pitchFamily="66" charset="0"/>
            </a:endParaRPr>
          </a:p>
          <a:p>
            <a:pPr algn="l">
              <a:lnSpc>
                <a:spcPct val="80000"/>
              </a:lnSpc>
            </a:pPr>
            <a:r>
              <a:rPr lang="en-GB" altLang="en-US" sz="2800" dirty="0" smtClean="0">
                <a:latin typeface="Comic Sans MS" panose="030F0702030302020204" pitchFamily="66" charset="0"/>
              </a:rPr>
              <a:t> Mitosis </a:t>
            </a:r>
            <a:r>
              <a:rPr lang="en-GB" altLang="en-US" sz="2800" dirty="0">
                <a:latin typeface="Comic Sans MS" panose="030F0702030302020204" pitchFamily="66" charset="0"/>
              </a:rPr>
              <a:t>is nuclear division plus cytokinesis, and produces two </a:t>
            </a:r>
            <a:r>
              <a:rPr lang="en-GB" altLang="en-US" sz="2800" dirty="0" smtClean="0">
                <a:latin typeface="Comic Sans MS" panose="030F0702030302020204" pitchFamily="66" charset="0"/>
              </a:rPr>
              <a:t>identical</a:t>
            </a:r>
          </a:p>
          <a:p>
            <a:pPr algn="l">
              <a:lnSpc>
                <a:spcPct val="80000"/>
              </a:lnSpc>
            </a:pPr>
            <a:r>
              <a:rPr lang="en-GB" altLang="en-US" sz="2800" dirty="0" smtClean="0">
                <a:latin typeface="Comic Sans MS" panose="030F0702030302020204" pitchFamily="66" charset="0"/>
              </a:rPr>
              <a:t> daughter </a:t>
            </a:r>
            <a:r>
              <a:rPr lang="en-GB" altLang="en-US" sz="2800" dirty="0">
                <a:latin typeface="Comic Sans MS" panose="030F0702030302020204" pitchFamily="66" charset="0"/>
              </a:rPr>
              <a:t>cells during the following steps:</a:t>
            </a:r>
          </a:p>
          <a:p>
            <a:pPr lvl="1" algn="l">
              <a:lnSpc>
                <a:spcPct val="200000"/>
              </a:lnSpc>
            </a:pPr>
            <a:r>
              <a:rPr lang="en-GB" altLang="en-US" sz="2800" dirty="0" smtClean="0">
                <a:latin typeface="Comic Sans MS" panose="030F0702030302020204" pitchFamily="66" charset="0"/>
              </a:rPr>
              <a:t>- Prophase.</a:t>
            </a:r>
            <a:endParaRPr lang="en-GB" altLang="en-US" sz="2800" dirty="0">
              <a:latin typeface="Comic Sans MS" panose="030F0702030302020204" pitchFamily="66" charset="0"/>
            </a:endParaRPr>
          </a:p>
          <a:p>
            <a:pPr lvl="1" algn="l">
              <a:lnSpc>
                <a:spcPct val="100000"/>
              </a:lnSpc>
            </a:pPr>
            <a:r>
              <a:rPr lang="en-GB" altLang="en-US" sz="2800" dirty="0" smtClean="0">
                <a:latin typeface="Comic Sans MS" panose="030F0702030302020204" pitchFamily="66" charset="0"/>
              </a:rPr>
              <a:t>- Metaphase.</a:t>
            </a:r>
            <a:endParaRPr lang="en-GB" altLang="en-US" sz="2800" dirty="0">
              <a:latin typeface="Comic Sans MS" panose="030F0702030302020204" pitchFamily="66" charset="0"/>
            </a:endParaRPr>
          </a:p>
          <a:p>
            <a:pPr lvl="1" algn="l">
              <a:lnSpc>
                <a:spcPct val="150000"/>
              </a:lnSpc>
            </a:pPr>
            <a:r>
              <a:rPr lang="en-GB" altLang="en-US" sz="2800" dirty="0" smtClean="0">
                <a:latin typeface="Comic Sans MS" panose="030F0702030302020204" pitchFamily="66" charset="0"/>
              </a:rPr>
              <a:t>- Anaphase.</a:t>
            </a:r>
            <a:endParaRPr lang="en-GB" altLang="en-US" sz="2800" dirty="0">
              <a:latin typeface="Comic Sans MS" panose="030F0702030302020204" pitchFamily="66" charset="0"/>
            </a:endParaRPr>
          </a:p>
          <a:p>
            <a:pPr lvl="1" algn="l">
              <a:lnSpc>
                <a:spcPct val="150000"/>
              </a:lnSpc>
            </a:pPr>
            <a:r>
              <a:rPr lang="en-GB" altLang="en-US" sz="2800" dirty="0" smtClean="0">
                <a:latin typeface="Comic Sans MS" panose="030F0702030302020204" pitchFamily="66" charset="0"/>
              </a:rPr>
              <a:t>- Telophase</a:t>
            </a:r>
            <a:r>
              <a:rPr lang="en-GB" altLang="en-US" sz="2800" dirty="0">
                <a:latin typeface="Comic Sans MS" panose="030F0702030302020204" pitchFamily="66" charset="0"/>
              </a:rPr>
              <a:t>.</a:t>
            </a:r>
            <a:r>
              <a:rPr lang="en-GB" altLang="en-US" sz="2800" b="1" dirty="0">
                <a:latin typeface="Comic Sans MS" panose="030F0702030302020204" pitchFamily="66" charset="0"/>
              </a:rPr>
              <a:t> </a:t>
            </a:r>
            <a:endParaRPr lang="en-US" altLang="en-US" sz="2800" b="1" dirty="0">
              <a:latin typeface="Comic Sans MS" panose="030F0702030302020204" pitchFamily="66" charset="0"/>
            </a:endParaRPr>
          </a:p>
          <a:p>
            <a:pPr algn="l"/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l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E9CC6E-6CB8-43F8-BD46-55E844A0F151}"/>
              </a:ext>
            </a:extLst>
          </p:cNvPr>
          <p:cNvSpPr txBox="1"/>
          <p:nvPr/>
        </p:nvSpPr>
        <p:spPr>
          <a:xfrm>
            <a:off x="0" y="-58057"/>
            <a:ext cx="12192000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Mitosis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F1621D-458C-4EDF-A18B-5B1ED80B8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417" y="2095500"/>
            <a:ext cx="8868228" cy="388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21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E9CC6E-6CB8-43F8-BD46-55E844A0F151}"/>
              </a:ext>
            </a:extLst>
          </p:cNvPr>
          <p:cNvSpPr txBox="1"/>
          <p:nvPr/>
        </p:nvSpPr>
        <p:spPr>
          <a:xfrm>
            <a:off x="0" y="-58057"/>
            <a:ext cx="12192000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rPr>
              <a:t>Phases Of Mitoses 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55FE29A7-74E5-49EC-B19A-5AB73B3B4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142" y="911439"/>
            <a:ext cx="1204685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itchFamily="18" charset="0"/>
                <a:cs typeface="Arial" pitchFamily="34" charset="0"/>
              </a:rPr>
              <a:t>4 phases of nuclear division (mitosis), directed by the cell’s DNA</a:t>
            </a:r>
            <a:r>
              <a:rPr lang="en-US" sz="2800" dirty="0">
                <a:latin typeface="Comic Sans MS" panose="030F0702030302020204" pitchFamily="66" charset="0"/>
              </a:rPr>
              <a:t> after DNA has been </a:t>
            </a:r>
            <a:r>
              <a:rPr lang="en-US" sz="2800" dirty="0" smtClean="0">
                <a:latin typeface="Comic Sans MS" panose="030F0702030302020204" pitchFamily="66" charset="0"/>
              </a:rPr>
              <a:t>replicated.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  <a:cs typeface="Arial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BF25E45-BB09-4724-AA22-F83A2B80E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98" y="2600960"/>
            <a:ext cx="10653486" cy="333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E9CC6E-6CB8-43F8-BD46-55E844A0F151}"/>
              </a:ext>
            </a:extLst>
          </p:cNvPr>
          <p:cNvSpPr txBox="1"/>
          <p:nvPr/>
        </p:nvSpPr>
        <p:spPr>
          <a:xfrm>
            <a:off x="0" y="-72571"/>
            <a:ext cx="12192000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ym typeface="Wingdings 2" panose="05020102010507070707" pitchFamily="18" charset="2"/>
              </a:rPr>
              <a:t></a:t>
            </a:r>
            <a:r>
              <a:rPr lang="en-US" sz="3600" dirty="0"/>
              <a:t>	</a:t>
            </a:r>
            <a:r>
              <a:rPr lang="en-US" sz="4400" dirty="0">
                <a:solidFill>
                  <a:srgbClr val="FF0000"/>
                </a:solidFill>
                <a:latin typeface="Algerian" panose="04020705040A02060702" pitchFamily="82" charset="0"/>
              </a:rPr>
              <a:t>Prophase</a:t>
            </a:r>
            <a:endParaRPr lang="en-US" sz="36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B31BD1B-8146-4DFC-B898-0AC06D292DD5}"/>
              </a:ext>
            </a:extLst>
          </p:cNvPr>
          <p:cNvSpPr txBox="1">
            <a:spLocks/>
          </p:cNvSpPr>
          <p:nvPr/>
        </p:nvSpPr>
        <p:spPr>
          <a:xfrm>
            <a:off x="116114" y="941614"/>
            <a:ext cx="5718629" cy="1554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C6094B-EEC6-4BDF-BD47-DB3B90DEE2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47" t="18115" r="14024" b="1116"/>
          <a:stretch/>
        </p:blipFill>
        <p:spPr>
          <a:xfrm>
            <a:off x="5551714" y="742724"/>
            <a:ext cx="6524174" cy="59832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DEE8E88-3C56-49FB-9B4B-85AFFA4F4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9781" y="-72571"/>
            <a:ext cx="1074162" cy="11019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8999C76-7FBD-497C-9DF3-5374EEB00C08}"/>
              </a:ext>
            </a:extLst>
          </p:cNvPr>
          <p:cNvSpPr/>
          <p:nvPr/>
        </p:nvSpPr>
        <p:spPr>
          <a:xfrm>
            <a:off x="0" y="1859386"/>
            <a:ext cx="596972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Nucleolus disappear </a:t>
            </a:r>
          </a:p>
          <a:p>
            <a:pPr marL="742950" indent="-742950">
              <a:buAutoNum type="arabicPeriod"/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Chromatin condenses </a:t>
            </a:r>
          </a:p>
          <a:p>
            <a:pPr marL="742950" indent="-742950">
              <a:buAutoNum type="arabicPeriod"/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Separation of centromere</a:t>
            </a:r>
          </a:p>
          <a:p>
            <a:pPr marL="742950" indent="-742950">
              <a:buAutoNum type="arabicPeriod"/>
            </a:pP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Formation of mitotic spindle</a:t>
            </a:r>
          </a:p>
          <a:p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572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E9CC6E-6CB8-43F8-BD46-55E844A0F151}"/>
              </a:ext>
            </a:extLst>
          </p:cNvPr>
          <p:cNvSpPr txBox="1"/>
          <p:nvPr/>
        </p:nvSpPr>
        <p:spPr>
          <a:xfrm>
            <a:off x="0" y="-58057"/>
            <a:ext cx="12192000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ym typeface="Wingdings 2" panose="05020102010507070707" pitchFamily="18" charset="2"/>
              </a:rPr>
              <a:t></a:t>
            </a:r>
            <a:r>
              <a:rPr lang="en-US" sz="3600" dirty="0"/>
              <a:t>	</a:t>
            </a:r>
            <a:r>
              <a:rPr lang="en-US" sz="4400" dirty="0">
                <a:solidFill>
                  <a:srgbClr val="FF0000"/>
                </a:solidFill>
                <a:latin typeface="Algerian" panose="04020705040A02060702" pitchFamily="82" charset="0"/>
              </a:rPr>
              <a:t>Metaphase ( Middle )</a:t>
            </a:r>
            <a:endParaRPr lang="en-US" sz="4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26DFD6F-E7B9-4AE4-891B-0C19D3211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6230" y="0"/>
            <a:ext cx="1087714" cy="103031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CAA4691-E9E7-44F6-B70A-F54C85EFEAC8}"/>
              </a:ext>
            </a:extLst>
          </p:cNvPr>
          <p:cNvSpPr/>
          <p:nvPr/>
        </p:nvSpPr>
        <p:spPr>
          <a:xfrm>
            <a:off x="6096000" y="1102578"/>
            <a:ext cx="56896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The centriole and the mitotic spindle fibers move to opposite sides of the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cell.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The nuclear membrane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disintegrates.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.Chromosomes are aligned at the center of the cell.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The  double stranded condensed chromosomes become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visible.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marL="342900" indent="-342900">
              <a:buFontTx/>
              <a:buAutoNum type="arabicPeriod"/>
            </a:pP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>
              <a:buAutoNum type="arabicPeriod"/>
            </a:pPr>
            <a:endParaRPr lang="en-US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8" name="Picture 4" descr="Study 5th METAPHASE 2ND PHASE MITOSIS at Homeschooled - StudyBlue">
            <a:extLst>
              <a:ext uri="{FF2B5EF4-FFF2-40B4-BE49-F238E27FC236}">
                <a16:creationId xmlns:a16="http://schemas.microsoft.com/office/drawing/2014/main" id="{9FE5F2F8-A2D9-490A-A1FA-628AE479B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18" y="1030314"/>
            <a:ext cx="5004026" cy="550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70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47E0F6B-B82E-4E25-AAE0-F930D1FCC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113" y="742724"/>
            <a:ext cx="5805716" cy="6115276"/>
          </a:xfrm>
        </p:spPr>
        <p:txBody>
          <a:bodyPr>
            <a:normAutofit/>
          </a:bodyPr>
          <a:lstStyle/>
          <a:p>
            <a:pPr algn="l"/>
            <a:endParaRPr lang="en-US" sz="3600" dirty="0"/>
          </a:p>
          <a:p>
            <a:pPr algn="l"/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E9CC6E-6CB8-43F8-BD46-55E844A0F151}"/>
              </a:ext>
            </a:extLst>
          </p:cNvPr>
          <p:cNvSpPr txBox="1"/>
          <p:nvPr/>
        </p:nvSpPr>
        <p:spPr>
          <a:xfrm>
            <a:off x="0" y="-58057"/>
            <a:ext cx="12192000" cy="7694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ym typeface="Wingdings 2" panose="05020102010507070707" pitchFamily="18" charset="2"/>
              </a:rPr>
              <a:t></a:t>
            </a:r>
            <a:r>
              <a:rPr lang="en-US" sz="3600" dirty="0"/>
              <a:t>	</a:t>
            </a:r>
            <a:r>
              <a:rPr lang="en-US" sz="4400" dirty="0">
                <a:solidFill>
                  <a:srgbClr val="FF0000"/>
                </a:solidFill>
                <a:latin typeface="Algerian" panose="04020705040A02060702" pitchFamily="82" charset="0"/>
              </a:rPr>
              <a:t>Anaphase  </a:t>
            </a:r>
            <a:endParaRPr lang="en-US" sz="4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6" name="Picture 3" descr="mitosis diagram.jpg">
            <a:extLst>
              <a:ext uri="{FF2B5EF4-FFF2-40B4-BE49-F238E27FC236}">
                <a16:creationId xmlns:a16="http://schemas.microsoft.com/office/drawing/2014/main" id="{43785068-4E6C-4268-80A5-C6D9AE97D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4" t="55460" r="68750" b="11208"/>
          <a:stretch>
            <a:fillRect/>
          </a:stretch>
        </p:blipFill>
        <p:spPr bwMode="auto">
          <a:xfrm>
            <a:off x="11255829" y="0"/>
            <a:ext cx="936171" cy="92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C037157-F935-4047-8C9A-67453B14EC4E}"/>
              </a:ext>
            </a:extLst>
          </p:cNvPr>
          <p:cNvSpPr/>
          <p:nvPr/>
        </p:nvSpPr>
        <p:spPr>
          <a:xfrm>
            <a:off x="300444" y="1181056"/>
            <a:ext cx="510902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The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spindle fibers pull the chromatids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apart.</a:t>
            </a:r>
          </a:p>
          <a:p>
            <a:pPr marL="514350" indent="-514350">
              <a:buAutoNum type="arabicPeriod"/>
            </a:pP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2. Chromosomes split apart</a:t>
            </a:r>
          </a:p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  The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chromatids move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to</a:t>
            </a:r>
          </a:p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 opposite ends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of the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cell.</a:t>
            </a:r>
          </a:p>
          <a:p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 Each chromatid is now a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single</a:t>
            </a:r>
          </a:p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stranded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chromosome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containing</a:t>
            </a:r>
          </a:p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all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of the necessary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genetic</a:t>
            </a:r>
          </a:p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information.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050" name="Picture 2" descr="Mitosis And Cell Division Lesson Ell 2 - Lessons - Tes Teach">
            <a:extLst>
              <a:ext uri="{FF2B5EF4-FFF2-40B4-BE49-F238E27FC236}">
                <a16:creationId xmlns:a16="http://schemas.microsoft.com/office/drawing/2014/main" id="{251C5C66-9B36-4FB2-97E8-E91DED37D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846" y="984634"/>
            <a:ext cx="6020525" cy="4784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90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1215</TotalTime>
  <Words>789</Words>
  <Application>Microsoft Office PowerPoint</Application>
  <PresentationFormat>Widescreen</PresentationFormat>
  <Paragraphs>134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ＭＳ Ｐゴシック</vt:lpstr>
      <vt:lpstr>Algerian</vt:lpstr>
      <vt:lpstr>Arial</vt:lpstr>
      <vt:lpstr>Calibri</vt:lpstr>
      <vt:lpstr>Calibri Light</vt:lpstr>
      <vt:lpstr>Comic Sans MS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Interphase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-The nuclear envelopes reappear and four haploid cells are the result.</vt:lpstr>
      <vt:lpstr>     </vt:lpstr>
      <vt:lpstr> Non disjunction  </vt:lpstr>
      <vt:lpstr> Non disjunction  </vt:lpstr>
      <vt:lpstr> Non disjunction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hassna jawad</dc:creator>
  <cp:lastModifiedBy>96477</cp:lastModifiedBy>
  <cp:revision>87</cp:revision>
  <dcterms:created xsi:type="dcterms:W3CDTF">2020-09-02T15:05:51Z</dcterms:created>
  <dcterms:modified xsi:type="dcterms:W3CDTF">2021-10-30T17:22:13Z</dcterms:modified>
</cp:coreProperties>
</file>